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7"/>
  </p:notesMasterIdLst>
  <p:sldIdLst>
    <p:sldId id="258" r:id="rId2"/>
    <p:sldId id="259" r:id="rId3"/>
    <p:sldId id="284" r:id="rId4"/>
    <p:sldId id="285" r:id="rId5"/>
    <p:sldId id="268" r:id="rId6"/>
    <p:sldId id="260" r:id="rId7"/>
    <p:sldId id="288" r:id="rId8"/>
    <p:sldId id="293" r:id="rId9"/>
    <p:sldId id="287" r:id="rId10"/>
    <p:sldId id="272" r:id="rId11"/>
    <p:sldId id="271" r:id="rId12"/>
    <p:sldId id="289" r:id="rId13"/>
    <p:sldId id="274" r:id="rId14"/>
    <p:sldId id="282" r:id="rId15"/>
    <p:sldId id="294" r:id="rId16"/>
    <p:sldId id="276" r:id="rId17"/>
    <p:sldId id="277" r:id="rId18"/>
    <p:sldId id="290" r:id="rId19"/>
    <p:sldId id="279" r:id="rId20"/>
    <p:sldId id="280" r:id="rId21"/>
    <p:sldId id="283" r:id="rId22"/>
    <p:sldId id="297" r:id="rId23"/>
    <p:sldId id="298" r:id="rId24"/>
    <p:sldId id="295"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EA670C"/>
    <a:srgbClr val="3E39FF"/>
    <a:srgbClr val="0432FF"/>
    <a:srgbClr val="BE4C00"/>
    <a:srgbClr val="FF2600"/>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0503"/>
  </p:normalViewPr>
  <p:slideViewPr>
    <p:cSldViewPr snapToGrid="0">
      <p:cViewPr varScale="1">
        <p:scale>
          <a:sx n="84" d="100"/>
          <a:sy n="84" d="100"/>
        </p:scale>
        <p:origin x="200" y="24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061C1-CE43-0644-B98B-6889E5441221}" type="datetimeFigureOut">
              <a:rPr lang="en-US" smtClean="0"/>
              <a:t>10/17/22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3D4B0-568B-574F-A0A1-46ADF84883EC}" type="slidenum">
              <a:rPr lang="en-US" smtClean="0"/>
              <a:t>‹#›</a:t>
            </a:fld>
            <a:endParaRPr lang="en-US"/>
          </a:p>
        </p:txBody>
      </p:sp>
    </p:spTree>
    <p:extLst>
      <p:ext uri="{BB962C8B-B14F-4D97-AF65-F5344CB8AC3E}">
        <p14:creationId xmlns:p14="http://schemas.microsoft.com/office/powerpoint/2010/main" val="3598227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animation </a:t>
            </a:r>
            <a:br>
              <a:rPr lang="en-US" dirty="0"/>
            </a:br>
            <a:r>
              <a:rPr lang="en-US" dirty="0"/>
              <a:t>Draw the circuit level diagram </a:t>
            </a:r>
          </a:p>
          <a:p>
            <a:r>
              <a:rPr lang="en-US" dirty="0"/>
              <a:t>for the </a:t>
            </a:r>
            <a:r>
              <a:rPr lang="en-US" dirty="0" err="1"/>
              <a:t>enocder</a:t>
            </a:r>
            <a:r>
              <a:rPr lang="en-US" dirty="0"/>
              <a:t>-decoder</a:t>
            </a:r>
            <a:br>
              <a:rPr lang="en-US" dirty="0"/>
            </a:br>
            <a:br>
              <a:rPr lang="en-US" dirty="0"/>
            </a:br>
            <a:r>
              <a:rPr lang="en-US" dirty="0"/>
              <a:t>digital data-&gt; encoded to the battery don't do that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5613D4B0-568B-574F-A0A1-46ADF84883EC}" type="slidenum">
              <a:rPr lang="en-US" smtClean="0"/>
              <a:t>11</a:t>
            </a:fld>
            <a:endParaRPr lang="en-US"/>
          </a:p>
        </p:txBody>
      </p:sp>
    </p:spTree>
    <p:extLst>
      <p:ext uri="{BB962C8B-B14F-4D97-AF65-F5344CB8AC3E}">
        <p14:creationId xmlns:p14="http://schemas.microsoft.com/office/powerpoint/2010/main" val="1282947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3D4B0-568B-574F-A0A1-46ADF84883EC}" type="slidenum">
              <a:rPr lang="en-US" smtClean="0"/>
              <a:t>12</a:t>
            </a:fld>
            <a:endParaRPr lang="en-US"/>
          </a:p>
        </p:txBody>
      </p:sp>
    </p:spTree>
    <p:extLst>
      <p:ext uri="{BB962C8B-B14F-4D97-AF65-F5344CB8AC3E}">
        <p14:creationId xmlns:p14="http://schemas.microsoft.com/office/powerpoint/2010/main" val="977660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animation </a:t>
            </a:r>
          </a:p>
        </p:txBody>
      </p:sp>
      <p:sp>
        <p:nvSpPr>
          <p:cNvPr id="4" name="Slide Number Placeholder 3"/>
          <p:cNvSpPr>
            <a:spLocks noGrp="1"/>
          </p:cNvSpPr>
          <p:nvPr>
            <p:ph type="sldNum" sz="quarter" idx="5"/>
          </p:nvPr>
        </p:nvSpPr>
        <p:spPr/>
        <p:txBody>
          <a:bodyPr/>
          <a:lstStyle/>
          <a:p>
            <a:fld id="{5613D4B0-568B-574F-A0A1-46ADF84883EC}" type="slidenum">
              <a:rPr lang="en-US" smtClean="0"/>
              <a:t>13</a:t>
            </a:fld>
            <a:endParaRPr lang="en-US"/>
          </a:p>
        </p:txBody>
      </p:sp>
    </p:spTree>
    <p:extLst>
      <p:ext uri="{BB962C8B-B14F-4D97-AF65-F5344CB8AC3E}">
        <p14:creationId xmlns:p14="http://schemas.microsoft.com/office/powerpoint/2010/main" val="1708577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BLE long metadata plot</a:t>
            </a:r>
          </a:p>
        </p:txBody>
      </p:sp>
      <p:sp>
        <p:nvSpPr>
          <p:cNvPr id="4" name="Slide Number Placeholder 3"/>
          <p:cNvSpPr>
            <a:spLocks noGrp="1"/>
          </p:cNvSpPr>
          <p:nvPr>
            <p:ph type="sldNum" sz="quarter" idx="5"/>
          </p:nvPr>
        </p:nvSpPr>
        <p:spPr/>
        <p:txBody>
          <a:bodyPr/>
          <a:lstStyle/>
          <a:p>
            <a:fld id="{5613D4B0-568B-574F-A0A1-46ADF84883EC}" type="slidenum">
              <a:rPr lang="en-US" smtClean="0"/>
              <a:t>14</a:t>
            </a:fld>
            <a:endParaRPr lang="en-US"/>
          </a:p>
        </p:txBody>
      </p:sp>
    </p:spTree>
    <p:extLst>
      <p:ext uri="{BB962C8B-B14F-4D97-AF65-F5344CB8AC3E}">
        <p14:creationId xmlns:p14="http://schemas.microsoft.com/office/powerpoint/2010/main" val="1840781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animation </a:t>
            </a:r>
          </a:p>
        </p:txBody>
      </p:sp>
      <p:sp>
        <p:nvSpPr>
          <p:cNvPr id="4" name="Slide Number Placeholder 3"/>
          <p:cNvSpPr>
            <a:spLocks noGrp="1"/>
          </p:cNvSpPr>
          <p:nvPr>
            <p:ph type="sldNum" sz="quarter" idx="5"/>
          </p:nvPr>
        </p:nvSpPr>
        <p:spPr/>
        <p:txBody>
          <a:bodyPr/>
          <a:lstStyle/>
          <a:p>
            <a:fld id="{5613D4B0-568B-574F-A0A1-46ADF84883EC}" type="slidenum">
              <a:rPr lang="en-US" smtClean="0"/>
              <a:t>16</a:t>
            </a:fld>
            <a:endParaRPr lang="en-US"/>
          </a:p>
        </p:txBody>
      </p:sp>
    </p:spTree>
    <p:extLst>
      <p:ext uri="{BB962C8B-B14F-4D97-AF65-F5344CB8AC3E}">
        <p14:creationId xmlns:p14="http://schemas.microsoft.com/office/powerpoint/2010/main" val="2225455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optional, not too detailed</a:t>
            </a:r>
          </a:p>
        </p:txBody>
      </p:sp>
      <p:sp>
        <p:nvSpPr>
          <p:cNvPr id="4" name="Slide Number Placeholder 3"/>
          <p:cNvSpPr>
            <a:spLocks noGrp="1"/>
          </p:cNvSpPr>
          <p:nvPr>
            <p:ph type="sldNum" sz="quarter" idx="5"/>
          </p:nvPr>
        </p:nvSpPr>
        <p:spPr/>
        <p:txBody>
          <a:bodyPr/>
          <a:lstStyle/>
          <a:p>
            <a:fld id="{5613D4B0-568B-574F-A0A1-46ADF84883EC}" type="slidenum">
              <a:rPr lang="en-US" smtClean="0"/>
              <a:t>17</a:t>
            </a:fld>
            <a:endParaRPr lang="en-US"/>
          </a:p>
        </p:txBody>
      </p:sp>
    </p:spTree>
    <p:extLst>
      <p:ext uri="{BB962C8B-B14F-4D97-AF65-F5344CB8AC3E}">
        <p14:creationId xmlns:p14="http://schemas.microsoft.com/office/powerpoint/2010/main" val="1320781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sensor </a:t>
            </a:r>
            <a:r>
              <a:rPr lang="en-US" dirty="0" err="1"/>
              <a:t>emperature</a:t>
            </a:r>
            <a:r>
              <a:rPr lang="en-US" dirty="0"/>
              <a:t>-&gt; </a:t>
            </a:r>
            <a:br>
              <a:rPr lang="en-US" dirty="0"/>
            </a:br>
            <a:br>
              <a:rPr lang="en-US" dirty="0"/>
            </a:br>
            <a:r>
              <a:rPr lang="en-US" dirty="0"/>
              <a:t>source the images-&gt; </a:t>
            </a:r>
          </a:p>
        </p:txBody>
      </p:sp>
      <p:sp>
        <p:nvSpPr>
          <p:cNvPr id="4" name="Slide Number Placeholder 3"/>
          <p:cNvSpPr>
            <a:spLocks noGrp="1"/>
          </p:cNvSpPr>
          <p:nvPr>
            <p:ph type="sldNum" sz="quarter" idx="5"/>
          </p:nvPr>
        </p:nvSpPr>
        <p:spPr/>
        <p:txBody>
          <a:bodyPr/>
          <a:lstStyle/>
          <a:p>
            <a:fld id="{5613D4B0-568B-574F-A0A1-46ADF84883EC}" type="slidenum">
              <a:rPr lang="en-US" smtClean="0"/>
              <a:t>18</a:t>
            </a:fld>
            <a:endParaRPr lang="en-US"/>
          </a:p>
        </p:txBody>
      </p:sp>
    </p:spTree>
    <p:extLst>
      <p:ext uri="{BB962C8B-B14F-4D97-AF65-F5344CB8AC3E}">
        <p14:creationId xmlns:p14="http://schemas.microsoft.com/office/powerpoint/2010/main" val="435241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optional, not too detailed</a:t>
            </a:r>
            <a:br>
              <a:rPr lang="en-US" dirty="0"/>
            </a:br>
            <a:br>
              <a:rPr lang="en-US" dirty="0"/>
            </a:br>
            <a:r>
              <a:rPr lang="en-US" dirty="0" err="1"/>
              <a:t>temparature</a:t>
            </a:r>
            <a:r>
              <a:rPr lang="en-US" dirty="0"/>
              <a:t> error-&gt; </a:t>
            </a:r>
          </a:p>
          <a:p>
            <a:r>
              <a:rPr lang="en-US" dirty="0"/>
              <a:t>error can be minimized at the cost of device complexity</a:t>
            </a:r>
            <a:br>
              <a:rPr lang="en-US" dirty="0"/>
            </a:br>
            <a:br>
              <a:rPr lang="en-US" dirty="0"/>
            </a:br>
            <a:r>
              <a:rPr lang="en-US" dirty="0"/>
              <a:t>channel? the actual voltage-&gt;</a:t>
            </a:r>
            <a:br>
              <a:rPr lang="en-US" dirty="0"/>
            </a:br>
            <a:br>
              <a:rPr lang="en-US" dirty="0"/>
            </a:br>
            <a:r>
              <a:rPr lang="en-US" dirty="0"/>
              <a:t>What is the channel error? explain more </a:t>
            </a:r>
            <a:br>
              <a:rPr lang="en-US" dirty="0"/>
            </a:br>
            <a:r>
              <a:rPr lang="en-US" dirty="0"/>
              <a:t>remove-&gt; channel with </a:t>
            </a:r>
            <a:r>
              <a:rPr lang="en-US" dirty="0" err="1"/>
              <a:t>channel+encoder</a:t>
            </a:r>
            <a:br>
              <a:rPr lang="en-US" dirty="0"/>
            </a:br>
            <a:br>
              <a:rPr lang="en-US" dirty="0"/>
            </a:br>
            <a:r>
              <a:rPr lang="en-US" dirty="0"/>
              <a:t>CDF- interpolation</a:t>
            </a:r>
            <a:br>
              <a:rPr lang="en-US" dirty="0"/>
            </a:br>
            <a:br>
              <a:rPr lang="en-US" dirty="0"/>
            </a:br>
            <a:r>
              <a:rPr lang="en-US" dirty="0"/>
              <a:t>Battery voltage is sacrifice-&gt; 6</a:t>
            </a:r>
          </a:p>
        </p:txBody>
      </p:sp>
      <p:sp>
        <p:nvSpPr>
          <p:cNvPr id="4" name="Slide Number Placeholder 3"/>
          <p:cNvSpPr>
            <a:spLocks noGrp="1"/>
          </p:cNvSpPr>
          <p:nvPr>
            <p:ph type="sldNum" sz="quarter" idx="5"/>
          </p:nvPr>
        </p:nvSpPr>
        <p:spPr/>
        <p:txBody>
          <a:bodyPr/>
          <a:lstStyle/>
          <a:p>
            <a:fld id="{5613D4B0-568B-574F-A0A1-46ADF84883EC}" type="slidenum">
              <a:rPr lang="en-US" smtClean="0"/>
              <a:t>19</a:t>
            </a:fld>
            <a:endParaRPr lang="en-US"/>
          </a:p>
        </p:txBody>
      </p:sp>
    </p:spTree>
    <p:extLst>
      <p:ext uri="{BB962C8B-B14F-4D97-AF65-F5344CB8AC3E}">
        <p14:creationId xmlns:p14="http://schemas.microsoft.com/office/powerpoint/2010/main" val="2910451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be optional, not too detailed</a:t>
            </a:r>
          </a:p>
        </p:txBody>
      </p:sp>
      <p:sp>
        <p:nvSpPr>
          <p:cNvPr id="4" name="Slide Number Placeholder 3"/>
          <p:cNvSpPr>
            <a:spLocks noGrp="1"/>
          </p:cNvSpPr>
          <p:nvPr>
            <p:ph type="sldNum" sz="quarter" idx="5"/>
          </p:nvPr>
        </p:nvSpPr>
        <p:spPr/>
        <p:txBody>
          <a:bodyPr/>
          <a:lstStyle/>
          <a:p>
            <a:fld id="{5613D4B0-568B-574F-A0A1-46ADF84883EC}" type="slidenum">
              <a:rPr lang="en-US" smtClean="0"/>
              <a:t>20</a:t>
            </a:fld>
            <a:endParaRPr lang="en-US"/>
          </a:p>
        </p:txBody>
      </p:sp>
    </p:spTree>
    <p:extLst>
      <p:ext uri="{BB962C8B-B14F-4D97-AF65-F5344CB8AC3E}">
        <p14:creationId xmlns:p14="http://schemas.microsoft.com/office/powerpoint/2010/main" val="9855090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illustration </a:t>
            </a:r>
          </a:p>
          <a:p>
            <a:r>
              <a:rPr lang="en-US" dirty="0"/>
              <a:t>could be shown in the motivation </a:t>
            </a:r>
          </a:p>
          <a:p>
            <a:r>
              <a:rPr lang="en-US" dirty="0"/>
              <a:t>outline or the section-&gt; its getting lost in the slides</a:t>
            </a:r>
            <a:br>
              <a:rPr lang="en-US" dirty="0"/>
            </a:br>
            <a:br>
              <a:rPr lang="en-US" dirty="0"/>
            </a:br>
            <a:r>
              <a:rPr lang="en-US" dirty="0"/>
              <a:t>Do not rush</a:t>
            </a:r>
            <a:br>
              <a:rPr lang="en-US" dirty="0"/>
            </a:br>
            <a:br>
              <a:rPr lang="en-US" dirty="0"/>
            </a:br>
            <a:r>
              <a:rPr lang="en-US" dirty="0"/>
              <a:t>add the retrofit channels at the end </a:t>
            </a:r>
          </a:p>
          <a:p>
            <a:endParaRPr lang="en-US" dirty="0"/>
          </a:p>
        </p:txBody>
      </p:sp>
      <p:sp>
        <p:nvSpPr>
          <p:cNvPr id="4" name="Slide Number Placeholder 3"/>
          <p:cNvSpPr>
            <a:spLocks noGrp="1"/>
          </p:cNvSpPr>
          <p:nvPr>
            <p:ph type="sldNum" sz="quarter" idx="5"/>
          </p:nvPr>
        </p:nvSpPr>
        <p:spPr/>
        <p:txBody>
          <a:bodyPr/>
          <a:lstStyle/>
          <a:p>
            <a:fld id="{5613D4B0-568B-574F-A0A1-46ADF84883EC}" type="slidenum">
              <a:rPr lang="en-US" smtClean="0"/>
              <a:t>21</a:t>
            </a:fld>
            <a:endParaRPr lang="en-US"/>
          </a:p>
        </p:txBody>
      </p:sp>
    </p:spTree>
    <p:extLst>
      <p:ext uri="{BB962C8B-B14F-4D97-AF65-F5344CB8AC3E}">
        <p14:creationId xmlns:p14="http://schemas.microsoft.com/office/powerpoint/2010/main" val="407674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a door bell with a press switch upgrades to door bell if motion is detected</a:t>
            </a:r>
          </a:p>
          <a:p>
            <a:br>
              <a:rPr lang="en-US" dirty="0"/>
            </a:br>
            <a:r>
              <a:rPr lang="en-US" dirty="0"/>
              <a:t>With closed source implementation we are simply limiting the potentials of existing facilities</a:t>
            </a:r>
          </a:p>
          <a:p>
            <a:endParaRPr lang="en-US" dirty="0"/>
          </a:p>
        </p:txBody>
      </p:sp>
      <p:sp>
        <p:nvSpPr>
          <p:cNvPr id="4" name="Slide Number Placeholder 3"/>
          <p:cNvSpPr>
            <a:spLocks noGrp="1"/>
          </p:cNvSpPr>
          <p:nvPr>
            <p:ph type="sldNum" sz="quarter" idx="5"/>
          </p:nvPr>
        </p:nvSpPr>
        <p:spPr/>
        <p:txBody>
          <a:bodyPr/>
          <a:lstStyle/>
          <a:p>
            <a:fld id="{5613D4B0-568B-574F-A0A1-46ADF84883EC}" type="slidenum">
              <a:rPr lang="en-US" smtClean="0"/>
              <a:t>2</a:t>
            </a:fld>
            <a:endParaRPr lang="en-US"/>
          </a:p>
        </p:txBody>
      </p:sp>
    </p:spTree>
    <p:extLst>
      <p:ext uri="{BB962C8B-B14F-4D97-AF65-F5344CB8AC3E}">
        <p14:creationId xmlns:p14="http://schemas.microsoft.com/office/powerpoint/2010/main" val="122091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illustration </a:t>
            </a:r>
          </a:p>
          <a:p>
            <a:r>
              <a:rPr lang="en-US" dirty="0"/>
              <a:t>could be shown in the motivation </a:t>
            </a:r>
          </a:p>
          <a:p>
            <a:r>
              <a:rPr lang="en-US" dirty="0"/>
              <a:t>outline or the section-&gt; its getting lost in the slides</a:t>
            </a:r>
            <a:br>
              <a:rPr lang="en-US" dirty="0"/>
            </a:br>
            <a:br>
              <a:rPr lang="en-US" dirty="0"/>
            </a:br>
            <a:r>
              <a:rPr lang="en-US" dirty="0"/>
              <a:t>Do not rush</a:t>
            </a:r>
            <a:br>
              <a:rPr lang="en-US" dirty="0"/>
            </a:br>
            <a:br>
              <a:rPr lang="en-US" dirty="0"/>
            </a:br>
            <a:r>
              <a:rPr lang="en-US" dirty="0"/>
              <a:t>add the retrofit channels at the end </a:t>
            </a:r>
          </a:p>
          <a:p>
            <a:endParaRPr lang="en-US" dirty="0"/>
          </a:p>
        </p:txBody>
      </p:sp>
      <p:sp>
        <p:nvSpPr>
          <p:cNvPr id="4" name="Slide Number Placeholder 3"/>
          <p:cNvSpPr>
            <a:spLocks noGrp="1"/>
          </p:cNvSpPr>
          <p:nvPr>
            <p:ph type="sldNum" sz="quarter" idx="5"/>
          </p:nvPr>
        </p:nvSpPr>
        <p:spPr/>
        <p:txBody>
          <a:bodyPr/>
          <a:lstStyle/>
          <a:p>
            <a:fld id="{5613D4B0-568B-574F-A0A1-46ADF84883EC}" type="slidenum">
              <a:rPr lang="en-US" smtClean="0"/>
              <a:t>22</a:t>
            </a:fld>
            <a:endParaRPr lang="en-US"/>
          </a:p>
        </p:txBody>
      </p:sp>
    </p:spTree>
    <p:extLst>
      <p:ext uri="{BB962C8B-B14F-4D97-AF65-F5344CB8AC3E}">
        <p14:creationId xmlns:p14="http://schemas.microsoft.com/office/powerpoint/2010/main" val="3143415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metadata illustration </a:t>
            </a:r>
          </a:p>
          <a:p>
            <a:r>
              <a:rPr lang="en-US" dirty="0"/>
              <a:t>could be shown in the motivation </a:t>
            </a:r>
          </a:p>
          <a:p>
            <a:r>
              <a:rPr lang="en-US" dirty="0"/>
              <a:t>outline or the section-&gt; its getting lost in the slides</a:t>
            </a:r>
            <a:br>
              <a:rPr lang="en-US" dirty="0"/>
            </a:br>
            <a:br>
              <a:rPr lang="en-US" dirty="0"/>
            </a:br>
            <a:r>
              <a:rPr lang="en-US" dirty="0"/>
              <a:t>Do not rush</a:t>
            </a:r>
            <a:br>
              <a:rPr lang="en-US" dirty="0"/>
            </a:br>
            <a:br>
              <a:rPr lang="en-US" dirty="0"/>
            </a:br>
            <a:r>
              <a:rPr lang="en-US" dirty="0"/>
              <a:t>add the retrofit channels at the end </a:t>
            </a:r>
          </a:p>
          <a:p>
            <a:endParaRPr lang="en-US" dirty="0"/>
          </a:p>
        </p:txBody>
      </p:sp>
      <p:sp>
        <p:nvSpPr>
          <p:cNvPr id="4" name="Slide Number Placeholder 3"/>
          <p:cNvSpPr>
            <a:spLocks noGrp="1"/>
          </p:cNvSpPr>
          <p:nvPr>
            <p:ph type="sldNum" sz="quarter" idx="5"/>
          </p:nvPr>
        </p:nvSpPr>
        <p:spPr/>
        <p:txBody>
          <a:bodyPr/>
          <a:lstStyle/>
          <a:p>
            <a:fld id="{5613D4B0-568B-574F-A0A1-46ADF84883EC}" type="slidenum">
              <a:rPr lang="en-US" smtClean="0"/>
              <a:t>23</a:t>
            </a:fld>
            <a:endParaRPr lang="en-US"/>
          </a:p>
        </p:txBody>
      </p:sp>
    </p:spTree>
    <p:extLst>
      <p:ext uri="{BB962C8B-B14F-4D97-AF65-F5344CB8AC3E}">
        <p14:creationId xmlns:p14="http://schemas.microsoft.com/office/powerpoint/2010/main" val="316832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a door bell with a press switch upgrades to door bell if motion is detected</a:t>
            </a:r>
          </a:p>
          <a:p>
            <a:br>
              <a:rPr lang="en-US" dirty="0"/>
            </a:br>
            <a:r>
              <a:rPr lang="en-US" dirty="0"/>
              <a:t>With closed source implementation we are simply limiting the potentials of existing facilities</a:t>
            </a:r>
          </a:p>
          <a:p>
            <a:endParaRPr lang="en-US" dirty="0"/>
          </a:p>
        </p:txBody>
      </p:sp>
      <p:sp>
        <p:nvSpPr>
          <p:cNvPr id="4" name="Slide Number Placeholder 3"/>
          <p:cNvSpPr>
            <a:spLocks noGrp="1"/>
          </p:cNvSpPr>
          <p:nvPr>
            <p:ph type="sldNum" sz="quarter" idx="5"/>
          </p:nvPr>
        </p:nvSpPr>
        <p:spPr/>
        <p:txBody>
          <a:bodyPr/>
          <a:lstStyle/>
          <a:p>
            <a:fld id="{5613D4B0-568B-574F-A0A1-46ADF84883EC}" type="slidenum">
              <a:rPr lang="en-US" smtClean="0"/>
              <a:t>3</a:t>
            </a:fld>
            <a:endParaRPr lang="en-US"/>
          </a:p>
        </p:txBody>
      </p:sp>
    </p:spTree>
    <p:extLst>
      <p:ext uri="{BB962C8B-B14F-4D97-AF65-F5344CB8AC3E}">
        <p14:creationId xmlns:p14="http://schemas.microsoft.com/office/powerpoint/2010/main" val="2673695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a door bell with a press switch upgrades to door bell if motion is detected </a:t>
            </a:r>
          </a:p>
          <a:p>
            <a:r>
              <a:rPr lang="en-US" dirty="0"/>
              <a:t>4344430993 </a:t>
            </a:r>
            <a:br>
              <a:rPr lang="en-US" dirty="0"/>
            </a:br>
            <a:r>
              <a:rPr lang="en-US" dirty="0"/>
              <a:t>432 box2</a:t>
            </a:r>
          </a:p>
          <a:p>
            <a:endParaRPr lang="en-US" dirty="0"/>
          </a:p>
          <a:p>
            <a:r>
              <a:rPr lang="en-US" dirty="0"/>
              <a:t>Energy-harvesting </a:t>
            </a:r>
            <a:r>
              <a:rPr lang="en-US" dirty="0" err="1"/>
              <a:t>ttile</a:t>
            </a:r>
            <a:r>
              <a:rPr lang="en-US" dirty="0"/>
              <a:t> should be different </a:t>
            </a:r>
            <a:br>
              <a:rPr lang="en-US" dirty="0"/>
            </a:br>
            <a:r>
              <a:rPr lang="en-US" dirty="0"/>
              <a:t>for the </a:t>
            </a:r>
            <a:br>
              <a:rPr lang="en-US" dirty="0"/>
            </a:br>
            <a:br>
              <a:rPr lang="en-US" dirty="0"/>
            </a:br>
            <a:r>
              <a:rPr lang="en-US" dirty="0"/>
              <a:t>Data packet should be updated-&gt; not this big devices</a:t>
            </a:r>
          </a:p>
        </p:txBody>
      </p:sp>
      <p:sp>
        <p:nvSpPr>
          <p:cNvPr id="4" name="Slide Number Placeholder 3"/>
          <p:cNvSpPr>
            <a:spLocks noGrp="1"/>
          </p:cNvSpPr>
          <p:nvPr>
            <p:ph type="sldNum" sz="quarter" idx="5"/>
          </p:nvPr>
        </p:nvSpPr>
        <p:spPr/>
        <p:txBody>
          <a:bodyPr/>
          <a:lstStyle/>
          <a:p>
            <a:fld id="{5613D4B0-568B-574F-A0A1-46ADF84883EC}" type="slidenum">
              <a:rPr lang="en-US" smtClean="0"/>
              <a:t>5</a:t>
            </a:fld>
            <a:endParaRPr lang="en-US"/>
          </a:p>
        </p:txBody>
      </p:sp>
    </p:spTree>
    <p:extLst>
      <p:ext uri="{BB962C8B-B14F-4D97-AF65-F5344CB8AC3E}">
        <p14:creationId xmlns:p14="http://schemas.microsoft.com/office/powerpoint/2010/main" val="4091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snippets from sensor portal to show the battery voltage information </a:t>
            </a:r>
            <a:br>
              <a:rPr lang="en-US" dirty="0"/>
            </a:br>
            <a:r>
              <a:rPr lang="en-US" dirty="0"/>
              <a:t>The </a:t>
            </a:r>
            <a:r>
              <a:rPr lang="en-US" dirty="0" err="1"/>
              <a:t>LoraWan</a:t>
            </a:r>
            <a:r>
              <a:rPr lang="en-US" dirty="0"/>
              <a:t>-&gt; not-so closed systems</a:t>
            </a:r>
          </a:p>
          <a:p>
            <a:r>
              <a:rPr lang="en-US" dirty="0"/>
              <a:t>BLE- closed systems.</a:t>
            </a:r>
            <a:br>
              <a:rPr lang="en-US" dirty="0"/>
            </a:br>
            <a:br>
              <a:rPr lang="en-US" dirty="0"/>
            </a:br>
            <a:r>
              <a:rPr lang="en-US" dirty="0"/>
              <a:t>remove the 9 months</a:t>
            </a:r>
          </a:p>
        </p:txBody>
      </p:sp>
      <p:sp>
        <p:nvSpPr>
          <p:cNvPr id="4" name="Slide Number Placeholder 3"/>
          <p:cNvSpPr>
            <a:spLocks noGrp="1"/>
          </p:cNvSpPr>
          <p:nvPr>
            <p:ph type="sldNum" sz="quarter" idx="5"/>
          </p:nvPr>
        </p:nvSpPr>
        <p:spPr/>
        <p:txBody>
          <a:bodyPr/>
          <a:lstStyle/>
          <a:p>
            <a:fld id="{5613D4B0-568B-574F-A0A1-46ADF84883EC}" type="slidenum">
              <a:rPr lang="en-US" smtClean="0"/>
              <a:t>6</a:t>
            </a:fld>
            <a:endParaRPr lang="en-US"/>
          </a:p>
        </p:txBody>
      </p:sp>
    </p:spTree>
    <p:extLst>
      <p:ext uri="{BB962C8B-B14F-4D97-AF65-F5344CB8AC3E}">
        <p14:creationId xmlns:p14="http://schemas.microsoft.com/office/powerpoint/2010/main" val="312779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snippets from sensor portal to show the battery voltage information </a:t>
            </a:r>
            <a:br>
              <a:rPr lang="en-US" dirty="0"/>
            </a:br>
            <a:r>
              <a:rPr lang="en-US" dirty="0"/>
              <a:t>The </a:t>
            </a:r>
            <a:r>
              <a:rPr lang="en-US" dirty="0" err="1"/>
              <a:t>LoraWan</a:t>
            </a:r>
            <a:r>
              <a:rPr lang="en-US" dirty="0"/>
              <a:t>-&gt; not-so closed systems</a:t>
            </a:r>
          </a:p>
          <a:p>
            <a:r>
              <a:rPr lang="en-US" dirty="0"/>
              <a:t>BLE- closed systems.</a:t>
            </a:r>
          </a:p>
        </p:txBody>
      </p:sp>
      <p:sp>
        <p:nvSpPr>
          <p:cNvPr id="4" name="Slide Number Placeholder 3"/>
          <p:cNvSpPr>
            <a:spLocks noGrp="1"/>
          </p:cNvSpPr>
          <p:nvPr>
            <p:ph type="sldNum" sz="quarter" idx="5"/>
          </p:nvPr>
        </p:nvSpPr>
        <p:spPr/>
        <p:txBody>
          <a:bodyPr/>
          <a:lstStyle/>
          <a:p>
            <a:fld id="{5613D4B0-568B-574F-A0A1-46ADF84883EC}" type="slidenum">
              <a:rPr lang="en-US" smtClean="0"/>
              <a:t>7</a:t>
            </a:fld>
            <a:endParaRPr lang="en-US"/>
          </a:p>
        </p:txBody>
      </p:sp>
    </p:spTree>
    <p:extLst>
      <p:ext uri="{BB962C8B-B14F-4D97-AF65-F5344CB8AC3E}">
        <p14:creationId xmlns:p14="http://schemas.microsoft.com/office/powerpoint/2010/main" val="2284826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present </a:t>
            </a:r>
            <a:r>
              <a:rPr lang="en-US" dirty="0" err="1"/>
              <a:t>RetroIoT</a:t>
            </a:r>
            <a:r>
              <a:rPr lang="en-US" dirty="0"/>
              <a:t> that encodes additional data into a device’s battery terminal non-</a:t>
            </a:r>
            <a:r>
              <a:rPr lang="en-US" dirty="0" err="1"/>
              <a:t>vasively</a:t>
            </a:r>
            <a:r>
              <a:rPr lang="en-US" dirty="0"/>
              <a:t>, making a new communication end point for an IoT device. </a:t>
            </a:r>
          </a:p>
        </p:txBody>
      </p:sp>
      <p:sp>
        <p:nvSpPr>
          <p:cNvPr id="4" name="Slide Number Placeholder 3"/>
          <p:cNvSpPr>
            <a:spLocks noGrp="1"/>
          </p:cNvSpPr>
          <p:nvPr>
            <p:ph type="sldNum" sz="quarter" idx="5"/>
          </p:nvPr>
        </p:nvSpPr>
        <p:spPr/>
        <p:txBody>
          <a:bodyPr/>
          <a:lstStyle/>
          <a:p>
            <a:fld id="{5613D4B0-568B-574F-A0A1-46ADF84883EC}" type="slidenum">
              <a:rPr lang="en-US" smtClean="0"/>
              <a:t>8</a:t>
            </a:fld>
            <a:endParaRPr lang="en-US"/>
          </a:p>
        </p:txBody>
      </p:sp>
    </p:spTree>
    <p:extLst>
      <p:ext uri="{BB962C8B-B14F-4D97-AF65-F5344CB8AC3E}">
        <p14:creationId xmlns:p14="http://schemas.microsoft.com/office/powerpoint/2010/main" val="131719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RetroIoT</a:t>
            </a:r>
            <a:r>
              <a:rPr lang="en-US" dirty="0"/>
              <a:t> replaces a traditional battery with a programmable battery that reads completely new data from external sensors and encode the information into the device’s battery port. The device unknowingly samples this new modulated battery voltage and transmits the battery voltage reading with its sensor data to the cloud application. The encoded data is retrieved at the cloud to infer the new sensor data. With this method, any device that samples and transmits battery voltage readings can encode additional data regardless of their communication protocols or device architecture. </a:t>
            </a:r>
          </a:p>
        </p:txBody>
      </p:sp>
      <p:sp>
        <p:nvSpPr>
          <p:cNvPr id="4" name="Slide Number Placeholder 3"/>
          <p:cNvSpPr>
            <a:spLocks noGrp="1"/>
          </p:cNvSpPr>
          <p:nvPr>
            <p:ph type="sldNum" sz="quarter" idx="5"/>
          </p:nvPr>
        </p:nvSpPr>
        <p:spPr/>
        <p:txBody>
          <a:bodyPr/>
          <a:lstStyle/>
          <a:p>
            <a:fld id="{5613D4B0-568B-574F-A0A1-46ADF84883EC}" type="slidenum">
              <a:rPr lang="en-US" smtClean="0"/>
              <a:t>9</a:t>
            </a:fld>
            <a:endParaRPr lang="en-US"/>
          </a:p>
        </p:txBody>
      </p:sp>
    </p:spTree>
    <p:extLst>
      <p:ext uri="{BB962C8B-B14F-4D97-AF65-F5344CB8AC3E}">
        <p14:creationId xmlns:p14="http://schemas.microsoft.com/office/powerpoint/2010/main" val="1086907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RetroIoT</a:t>
            </a:r>
            <a:r>
              <a:rPr lang="en-US" dirty="0"/>
              <a:t> must fulfill several design requirements to be successful:</a:t>
            </a:r>
          </a:p>
          <a:p>
            <a:endParaRPr lang="en-US" dirty="0"/>
          </a:p>
          <a:p>
            <a:endParaRPr lang="en-US" dirty="0"/>
          </a:p>
        </p:txBody>
      </p:sp>
      <p:sp>
        <p:nvSpPr>
          <p:cNvPr id="4" name="Slide Number Placeholder 3"/>
          <p:cNvSpPr>
            <a:spLocks noGrp="1"/>
          </p:cNvSpPr>
          <p:nvPr>
            <p:ph type="sldNum" sz="quarter" idx="5"/>
          </p:nvPr>
        </p:nvSpPr>
        <p:spPr/>
        <p:txBody>
          <a:bodyPr/>
          <a:lstStyle/>
          <a:p>
            <a:fld id="{5613D4B0-568B-574F-A0A1-46ADF84883EC}" type="slidenum">
              <a:rPr lang="en-US" smtClean="0"/>
              <a:t>10</a:t>
            </a:fld>
            <a:endParaRPr lang="en-US"/>
          </a:p>
        </p:txBody>
      </p:sp>
    </p:spTree>
    <p:extLst>
      <p:ext uri="{BB962C8B-B14F-4D97-AF65-F5344CB8AC3E}">
        <p14:creationId xmlns:p14="http://schemas.microsoft.com/office/powerpoint/2010/main" val="357450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60300" y="3683633"/>
            <a:ext cx="8982000" cy="15464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5867">
                <a:solidFill>
                  <a:schemeClr val="dk2"/>
                </a:solidFill>
              </a:defRPr>
            </a:lvl1pPr>
            <a:lvl2pPr lvl="1">
              <a:spcBef>
                <a:spcPts val="0"/>
              </a:spcBef>
              <a:spcAft>
                <a:spcPts val="0"/>
              </a:spcAft>
              <a:buClr>
                <a:schemeClr val="dk2"/>
              </a:buClr>
              <a:buSzPts val="4400"/>
              <a:buNone/>
              <a:defRPr sz="5867">
                <a:solidFill>
                  <a:schemeClr val="dk2"/>
                </a:solidFill>
              </a:defRPr>
            </a:lvl2pPr>
            <a:lvl3pPr lvl="2">
              <a:spcBef>
                <a:spcPts val="0"/>
              </a:spcBef>
              <a:spcAft>
                <a:spcPts val="0"/>
              </a:spcAft>
              <a:buClr>
                <a:schemeClr val="dk2"/>
              </a:buClr>
              <a:buSzPts val="4400"/>
              <a:buNone/>
              <a:defRPr sz="5867">
                <a:solidFill>
                  <a:schemeClr val="dk2"/>
                </a:solidFill>
              </a:defRPr>
            </a:lvl3pPr>
            <a:lvl4pPr lvl="3">
              <a:spcBef>
                <a:spcPts val="0"/>
              </a:spcBef>
              <a:spcAft>
                <a:spcPts val="0"/>
              </a:spcAft>
              <a:buClr>
                <a:schemeClr val="dk2"/>
              </a:buClr>
              <a:buSzPts val="4400"/>
              <a:buNone/>
              <a:defRPr sz="5867">
                <a:solidFill>
                  <a:schemeClr val="dk2"/>
                </a:solidFill>
              </a:defRPr>
            </a:lvl4pPr>
            <a:lvl5pPr lvl="4">
              <a:spcBef>
                <a:spcPts val="0"/>
              </a:spcBef>
              <a:spcAft>
                <a:spcPts val="0"/>
              </a:spcAft>
              <a:buClr>
                <a:schemeClr val="dk2"/>
              </a:buClr>
              <a:buSzPts val="4400"/>
              <a:buNone/>
              <a:defRPr sz="5867">
                <a:solidFill>
                  <a:schemeClr val="dk2"/>
                </a:solidFill>
              </a:defRPr>
            </a:lvl5pPr>
            <a:lvl6pPr lvl="5">
              <a:spcBef>
                <a:spcPts val="0"/>
              </a:spcBef>
              <a:spcAft>
                <a:spcPts val="0"/>
              </a:spcAft>
              <a:buClr>
                <a:schemeClr val="dk2"/>
              </a:buClr>
              <a:buSzPts val="4400"/>
              <a:buNone/>
              <a:defRPr sz="5867">
                <a:solidFill>
                  <a:schemeClr val="dk2"/>
                </a:solidFill>
              </a:defRPr>
            </a:lvl6pPr>
            <a:lvl7pPr lvl="6">
              <a:spcBef>
                <a:spcPts val="0"/>
              </a:spcBef>
              <a:spcAft>
                <a:spcPts val="0"/>
              </a:spcAft>
              <a:buClr>
                <a:schemeClr val="dk2"/>
              </a:buClr>
              <a:buSzPts val="4400"/>
              <a:buNone/>
              <a:defRPr sz="5867">
                <a:solidFill>
                  <a:schemeClr val="dk2"/>
                </a:solidFill>
              </a:defRPr>
            </a:lvl7pPr>
            <a:lvl8pPr lvl="7">
              <a:spcBef>
                <a:spcPts val="0"/>
              </a:spcBef>
              <a:spcAft>
                <a:spcPts val="0"/>
              </a:spcAft>
              <a:buClr>
                <a:schemeClr val="dk2"/>
              </a:buClr>
              <a:buSzPts val="4400"/>
              <a:buNone/>
              <a:defRPr sz="5867">
                <a:solidFill>
                  <a:schemeClr val="dk2"/>
                </a:solidFill>
              </a:defRPr>
            </a:lvl8pPr>
            <a:lvl9pPr lvl="8">
              <a:spcBef>
                <a:spcPts val="0"/>
              </a:spcBef>
              <a:spcAft>
                <a:spcPts val="0"/>
              </a:spcAft>
              <a:buClr>
                <a:schemeClr val="dk2"/>
              </a:buClr>
              <a:buSzPts val="4400"/>
              <a:buNone/>
              <a:defRPr sz="5867">
                <a:solidFill>
                  <a:schemeClr val="dk2"/>
                </a:solidFill>
              </a:defRPr>
            </a:lvl9pPr>
          </a:lstStyle>
          <a:p>
            <a:r>
              <a:rPr lang="en-US"/>
              <a:t>Click to edit Master title style</a:t>
            </a:r>
            <a:endParaRPr/>
          </a:p>
        </p:txBody>
      </p:sp>
      <p:sp>
        <p:nvSpPr>
          <p:cNvPr id="11" name="Google Shape;11;p2"/>
          <p:cNvSpPr/>
          <p:nvPr/>
        </p:nvSpPr>
        <p:spPr>
          <a:xfrm>
            <a:off x="7917661" y="3377551"/>
            <a:ext cx="9624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8879815" y="3377551"/>
            <a:ext cx="9624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 y="3377551"/>
            <a:ext cx="9624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961900" y="3377551"/>
            <a:ext cx="69556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59550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9"/>
        <p:cNvGrpSpPr/>
        <p:nvPr/>
      </p:nvGrpSpPr>
      <p:grpSpPr>
        <a:xfrm>
          <a:off x="0" y="0"/>
          <a:ext cx="0" cy="0"/>
          <a:chOff x="0" y="0"/>
          <a:chExt cx="0" cy="0"/>
        </a:xfrm>
      </p:grpSpPr>
      <p:sp>
        <p:nvSpPr>
          <p:cNvPr id="40" name="Google Shape;40;p6"/>
          <p:cNvSpPr/>
          <p:nvPr/>
        </p:nvSpPr>
        <p:spPr>
          <a:xfrm>
            <a:off x="9808488" y="6755100"/>
            <a:ext cx="1191600" cy="102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6"/>
          <p:cNvSpPr/>
          <p:nvPr/>
        </p:nvSpPr>
        <p:spPr>
          <a:xfrm>
            <a:off x="11000416" y="6755100"/>
            <a:ext cx="1191600" cy="102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6"/>
          <p:cNvSpPr/>
          <p:nvPr/>
        </p:nvSpPr>
        <p:spPr>
          <a:xfrm>
            <a:off x="0" y="6755100"/>
            <a:ext cx="1191600" cy="1028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3" name="Google Shape;43;p6"/>
          <p:cNvSpPr/>
          <p:nvPr/>
        </p:nvSpPr>
        <p:spPr>
          <a:xfrm>
            <a:off x="1191613" y="6755100"/>
            <a:ext cx="8616800" cy="102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4" name="Google Shape;44;p6"/>
          <p:cNvSpPr txBox="1">
            <a:spLocks noGrp="1"/>
          </p:cNvSpPr>
          <p:nvPr>
            <p:ph type="title"/>
          </p:nvPr>
        </p:nvSpPr>
        <p:spPr>
          <a:xfrm>
            <a:off x="1191600" y="477851"/>
            <a:ext cx="8616800" cy="11432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45" name="Google Shape;45;p6"/>
          <p:cNvSpPr txBox="1">
            <a:spLocks noGrp="1"/>
          </p:cNvSpPr>
          <p:nvPr>
            <p:ph type="body" idx="1"/>
          </p:nvPr>
        </p:nvSpPr>
        <p:spPr>
          <a:xfrm>
            <a:off x="1191500" y="1600200"/>
            <a:ext cx="4182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6" name="Google Shape;46;p6"/>
          <p:cNvSpPr txBox="1">
            <a:spLocks noGrp="1"/>
          </p:cNvSpPr>
          <p:nvPr>
            <p:ph type="body" idx="2"/>
          </p:nvPr>
        </p:nvSpPr>
        <p:spPr>
          <a:xfrm>
            <a:off x="5625941" y="1600200"/>
            <a:ext cx="4182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7" name="Google Shape;47;p6"/>
          <p:cNvSpPr txBox="1">
            <a:spLocks noGrp="1"/>
          </p:cNvSpPr>
          <p:nvPr>
            <p:ph type="sldNum" idx="12"/>
          </p:nvPr>
        </p:nvSpPr>
        <p:spPr>
          <a:xfrm>
            <a:off x="11307433" y="6262577"/>
            <a:ext cx="731600" cy="418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351506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1600" y="477851"/>
            <a:ext cx="8616800" cy="1143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1191600" y="1831451"/>
            <a:ext cx="8616800" cy="47364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07433" y="6262577"/>
            <a:ext cx="731600" cy="418000"/>
          </a:xfrm>
          <a:prstGeom prst="rect">
            <a:avLst/>
          </a:prstGeom>
          <a:noFill/>
          <a:ln>
            <a:noFill/>
          </a:ln>
        </p:spPr>
        <p:txBody>
          <a:bodyPr spcFirstLastPara="1" wrap="square" lIns="91425" tIns="91425" rIns="91425" bIns="91425" anchor="t" anchorCtr="0">
            <a:noAutofit/>
          </a:bodyPr>
          <a:lstStyle>
            <a:lvl1pPr lvl="0" algn="r">
              <a:buNone/>
              <a:defRPr sz="1733">
                <a:solidFill>
                  <a:schemeClr val="accent6"/>
                </a:solidFill>
                <a:latin typeface="Lato"/>
                <a:ea typeface="Lato"/>
                <a:cs typeface="Lato"/>
                <a:sym typeface="Lato"/>
              </a:defRPr>
            </a:lvl1pPr>
            <a:lvl2pPr lvl="1" algn="r">
              <a:buNone/>
              <a:defRPr sz="1733">
                <a:solidFill>
                  <a:schemeClr val="accent6"/>
                </a:solidFill>
                <a:latin typeface="Lato"/>
                <a:ea typeface="Lato"/>
                <a:cs typeface="Lato"/>
                <a:sym typeface="Lato"/>
              </a:defRPr>
            </a:lvl2pPr>
            <a:lvl3pPr lvl="2" algn="r">
              <a:buNone/>
              <a:defRPr sz="1733">
                <a:solidFill>
                  <a:schemeClr val="accent6"/>
                </a:solidFill>
                <a:latin typeface="Lato"/>
                <a:ea typeface="Lato"/>
                <a:cs typeface="Lato"/>
                <a:sym typeface="Lato"/>
              </a:defRPr>
            </a:lvl3pPr>
            <a:lvl4pPr lvl="3" algn="r">
              <a:buNone/>
              <a:defRPr sz="1733">
                <a:solidFill>
                  <a:schemeClr val="accent6"/>
                </a:solidFill>
                <a:latin typeface="Lato"/>
                <a:ea typeface="Lato"/>
                <a:cs typeface="Lato"/>
                <a:sym typeface="Lato"/>
              </a:defRPr>
            </a:lvl4pPr>
            <a:lvl5pPr lvl="4" algn="r">
              <a:buNone/>
              <a:defRPr sz="1733">
                <a:solidFill>
                  <a:schemeClr val="accent6"/>
                </a:solidFill>
                <a:latin typeface="Lato"/>
                <a:ea typeface="Lato"/>
                <a:cs typeface="Lato"/>
                <a:sym typeface="Lato"/>
              </a:defRPr>
            </a:lvl5pPr>
            <a:lvl6pPr lvl="5" algn="r">
              <a:buNone/>
              <a:defRPr sz="1733">
                <a:solidFill>
                  <a:schemeClr val="accent6"/>
                </a:solidFill>
                <a:latin typeface="Lato"/>
                <a:ea typeface="Lato"/>
                <a:cs typeface="Lato"/>
                <a:sym typeface="Lato"/>
              </a:defRPr>
            </a:lvl6pPr>
            <a:lvl7pPr lvl="6" algn="r">
              <a:buNone/>
              <a:defRPr sz="1733">
                <a:solidFill>
                  <a:schemeClr val="accent6"/>
                </a:solidFill>
                <a:latin typeface="Lato"/>
                <a:ea typeface="Lato"/>
                <a:cs typeface="Lato"/>
                <a:sym typeface="Lato"/>
              </a:defRPr>
            </a:lvl7pPr>
            <a:lvl8pPr lvl="7" algn="r">
              <a:buNone/>
              <a:defRPr sz="1733">
                <a:solidFill>
                  <a:schemeClr val="accent6"/>
                </a:solidFill>
                <a:latin typeface="Lato"/>
                <a:ea typeface="Lato"/>
                <a:cs typeface="Lato"/>
                <a:sym typeface="Lato"/>
              </a:defRPr>
            </a:lvl8pPr>
            <a:lvl9pPr lvl="8" algn="r">
              <a:buNone/>
              <a:defRPr sz="1733">
                <a:solidFill>
                  <a:schemeClr val="accent6"/>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8303168"/>
      </p:ext>
    </p:extLst>
  </p:cSld>
  <p:clrMap bg1="lt1" tx1="dk1" bg2="dk2" tx2="lt2" accent1="accent1" accent2="accent2" accent3="accent3" accent4="accent4" accent5="accent5" accent6="accent6" hlink="hlink" folHlink="folHlink"/>
  <p:sldLayoutIdLst>
    <p:sldLayoutId id="2147483661" r:id="rId1"/>
    <p:sldLayoutId id="2147483662"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0.xml"/><Relationship Id="rId7" Type="http://schemas.openxmlformats.org/officeDocument/2006/relationships/image" Target="../media/image35.sv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4.png"/><Relationship Id="rId5" Type="http://schemas.openxmlformats.org/officeDocument/2006/relationships/image" Target="../media/image38.jpeg"/><Relationship Id="rId10" Type="http://schemas.openxmlformats.org/officeDocument/2006/relationships/image" Target="../media/image41.emf"/><Relationship Id="rId4" Type="http://schemas.openxmlformats.org/officeDocument/2006/relationships/image" Target="../media/image2.jpeg"/><Relationship Id="rId9" Type="http://schemas.openxmlformats.org/officeDocument/2006/relationships/image" Target="../media/image40.sv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1.xml"/><Relationship Id="rId7" Type="http://schemas.openxmlformats.org/officeDocument/2006/relationships/image" Target="../media/image38.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2.emf"/><Relationship Id="rId4" Type="http://schemas.openxmlformats.org/officeDocument/2006/relationships/image" Target="../media/image2.jpe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notesSlide" Target="../notesSlides/notesSlide13.xml"/><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jpeg"/><Relationship Id="rId9"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46.pn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notesSlide" Target="../notesSlides/notesSlide14.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48.png"/><Relationship Id="rId4" Type="http://schemas.openxmlformats.org/officeDocument/2006/relationships/image" Target="../media/image47.jp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16.xml"/><Relationship Id="rId7" Type="http://schemas.openxmlformats.org/officeDocument/2006/relationships/image" Target="../media/image50.sv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9.png"/><Relationship Id="rId5" Type="http://schemas.openxmlformats.org/officeDocument/2006/relationships/image" Target="../media/image21.jpg"/><Relationship Id="rId10" Type="http://schemas.openxmlformats.org/officeDocument/2006/relationships/image" Target="../media/image53.jpeg"/><Relationship Id="rId4" Type="http://schemas.openxmlformats.org/officeDocument/2006/relationships/image" Target="../media/image2.jpe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55.emf"/></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6.png"/><Relationship Id="rId12" Type="http://schemas.openxmlformats.org/officeDocument/2006/relationships/image" Target="../media/image11.jp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sv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jpeg"/><Relationship Id="rId9" Type="http://schemas.openxmlformats.org/officeDocument/2006/relationships/image" Target="../media/image8.png"/><Relationship Id="rId1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59.emf"/><Relationship Id="rId4" Type="http://schemas.openxmlformats.org/officeDocument/2006/relationships/image" Target="../media/image58.emf"/></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9.png"/><Relationship Id="rId3" Type="http://schemas.openxmlformats.org/officeDocument/2006/relationships/notesSlide" Target="../notesSlides/notesSlide3.xml"/><Relationship Id="rId7" Type="http://schemas.openxmlformats.org/officeDocument/2006/relationships/image" Target="../media/image16.png"/><Relationship Id="rId12"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5.svg"/><Relationship Id="rId11" Type="http://schemas.openxmlformats.org/officeDocument/2006/relationships/image" Target="../media/image9.png"/><Relationship Id="rId5" Type="http://schemas.openxmlformats.org/officeDocument/2006/relationships/image" Target="../media/image14.png"/><Relationship Id="rId15" Type="http://schemas.openxmlformats.org/officeDocument/2006/relationships/image" Target="../media/image1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18.png"/><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4.xml"/><Relationship Id="rId7" Type="http://schemas.openxmlformats.org/officeDocument/2006/relationships/image" Target="../media/image22.tif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1.jpg"/><Relationship Id="rId11" Type="http://schemas.openxmlformats.org/officeDocument/2006/relationships/image" Target="../media/image25.png"/><Relationship Id="rId5" Type="http://schemas.openxmlformats.org/officeDocument/2006/relationships/image" Target="../media/image20.jpeg"/><Relationship Id="rId10" Type="http://schemas.openxmlformats.org/officeDocument/2006/relationships/image" Target="../media/image24.jpeg"/><Relationship Id="rId4" Type="http://schemas.openxmlformats.org/officeDocument/2006/relationships/image" Target="../media/image2.jpe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8.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7.svg"/><Relationship Id="rId3" Type="http://schemas.openxmlformats.org/officeDocument/2006/relationships/notesSlide" Target="../notesSlides/notesSlide8.xml"/><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jpeg"/><Relationship Id="rId11" Type="http://schemas.openxmlformats.org/officeDocument/2006/relationships/image" Target="../media/image35.svg"/><Relationship Id="rId5" Type="http://schemas.openxmlformats.org/officeDocument/2006/relationships/image" Target="../media/image29.emf"/><Relationship Id="rId10" Type="http://schemas.openxmlformats.org/officeDocument/2006/relationships/image" Target="../media/image34.png"/><Relationship Id="rId4" Type="http://schemas.openxmlformats.org/officeDocument/2006/relationships/image" Target="../media/image2.jpe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193171" y="52383"/>
            <a:ext cx="11762203" cy="1133136"/>
          </a:xfrm>
          <a:prstGeom prst="rect">
            <a:avLst/>
          </a:prstGeom>
        </p:spPr>
        <p:txBody>
          <a:bodyPr spcFirstLastPara="1" wrap="square" lIns="121900" tIns="121900" rIns="121900" bIns="121900" anchor="t" anchorCtr="0">
            <a:noAutofit/>
          </a:bodyPr>
          <a:lstStyle/>
          <a:p>
            <a:pPr algn="ctr"/>
            <a:r>
              <a:rPr lang="en-US" sz="3800" b="1" dirty="0" err="1">
                <a:solidFill>
                  <a:schemeClr val="accent3"/>
                </a:solidFill>
              </a:rPr>
              <a:t>RetroIoT</a:t>
            </a:r>
            <a:r>
              <a:rPr lang="en-US" sz="3800" b="1" dirty="0">
                <a:solidFill>
                  <a:schemeClr val="accent3"/>
                </a:solidFill>
              </a:rPr>
              <a:t>: Retrofitting Internet of Things Deployments by Hiding Data in Battery Readings</a:t>
            </a:r>
            <a:br>
              <a:rPr lang="en-US" sz="3600" b="1" dirty="0"/>
            </a:br>
            <a:endParaRPr sz="3600" b="1" dirty="0"/>
          </a:p>
        </p:txBody>
      </p:sp>
      <p:pic>
        <p:nvPicPr>
          <p:cNvPr id="3" name="Picture 2">
            <a:extLst>
              <a:ext uri="{FF2B5EF4-FFF2-40B4-BE49-F238E27FC236}">
                <a16:creationId xmlns:a16="http://schemas.microsoft.com/office/drawing/2014/main" id="{7AD20CE2-464F-B247-8064-FE2C3EEF6B78}"/>
              </a:ext>
            </a:extLst>
          </p:cNvPr>
          <p:cNvPicPr>
            <a:picLocks noChangeAspect="1"/>
          </p:cNvPicPr>
          <p:nvPr/>
        </p:nvPicPr>
        <p:blipFill rotWithShape="1">
          <a:blip r:embed="rId3"/>
          <a:srcRect l="11682" t="27270" r="13908" b="30963"/>
          <a:stretch/>
        </p:blipFill>
        <p:spPr>
          <a:xfrm>
            <a:off x="10313894" y="6307695"/>
            <a:ext cx="1878106" cy="525471"/>
          </a:xfrm>
          <a:prstGeom prst="rect">
            <a:avLst/>
          </a:prstGeom>
        </p:spPr>
      </p:pic>
      <p:sp>
        <p:nvSpPr>
          <p:cNvPr id="10" name="Rounded Rectangle 9">
            <a:extLst>
              <a:ext uri="{FF2B5EF4-FFF2-40B4-BE49-F238E27FC236}">
                <a16:creationId xmlns:a16="http://schemas.microsoft.com/office/drawing/2014/main" id="{3C985136-6258-EE45-AA27-CDE43E7EC0C5}"/>
              </a:ext>
            </a:extLst>
          </p:cNvPr>
          <p:cNvSpPr/>
          <p:nvPr/>
        </p:nvSpPr>
        <p:spPr>
          <a:xfrm flipV="1">
            <a:off x="9841736" y="3377586"/>
            <a:ext cx="2350265" cy="93667"/>
          </a:xfrm>
          <a:prstGeom prst="roundRect">
            <a:avLst/>
          </a:prstGeom>
          <a:solidFill>
            <a:schemeClr val="tx2"/>
          </a:solidFill>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prstClr val="black"/>
              </a:solidFill>
              <a:effectLst/>
              <a:uLnTx/>
              <a:uFillTx/>
              <a:latin typeface="Arial"/>
              <a:ea typeface="+mn-ea"/>
              <a:cs typeface="+mn-cs"/>
              <a:sym typeface="Arial"/>
            </a:endParaRPr>
          </a:p>
        </p:txBody>
      </p:sp>
      <p:sp>
        <p:nvSpPr>
          <p:cNvPr id="5" name="TextBox 4">
            <a:extLst>
              <a:ext uri="{FF2B5EF4-FFF2-40B4-BE49-F238E27FC236}">
                <a16:creationId xmlns:a16="http://schemas.microsoft.com/office/drawing/2014/main" id="{6F437717-B4A4-4042-8719-EB59DFA54E46}"/>
              </a:ext>
            </a:extLst>
          </p:cNvPr>
          <p:cNvSpPr txBox="1"/>
          <p:nvPr/>
        </p:nvSpPr>
        <p:spPr>
          <a:xfrm>
            <a:off x="8478130" y="3413760"/>
            <a:ext cx="184731" cy="379656"/>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4" name="TextBox 3">
            <a:extLst>
              <a:ext uri="{FF2B5EF4-FFF2-40B4-BE49-F238E27FC236}">
                <a16:creationId xmlns:a16="http://schemas.microsoft.com/office/drawing/2014/main" id="{AA294016-4160-03B9-C649-99BF7A8FF026}"/>
              </a:ext>
            </a:extLst>
          </p:cNvPr>
          <p:cNvSpPr txBox="1"/>
          <p:nvPr/>
        </p:nvSpPr>
        <p:spPr>
          <a:xfrm>
            <a:off x="409172" y="1584163"/>
            <a:ext cx="11546202" cy="1138773"/>
          </a:xfrm>
          <a:prstGeom prst="rect">
            <a:avLst/>
          </a:prstGeom>
          <a:noFill/>
        </p:spPr>
        <p:txBody>
          <a:bodyPr wrap="square" rtlCol="0">
            <a:spAutoFit/>
          </a:bodyPr>
          <a:lstStyle/>
          <a:p>
            <a:pPr algn="ctr"/>
            <a:r>
              <a:rPr lang="en-US" sz="2200" dirty="0">
                <a:solidFill>
                  <a:srgbClr val="7030A0"/>
                </a:solidFill>
              </a:rPr>
              <a:t>Nurani </a:t>
            </a:r>
            <a:r>
              <a:rPr lang="en-US" sz="2200" dirty="0" err="1">
                <a:solidFill>
                  <a:srgbClr val="7030A0"/>
                </a:solidFill>
              </a:rPr>
              <a:t>Saoda</a:t>
            </a:r>
            <a:r>
              <a:rPr lang="en-US" sz="2200" dirty="0">
                <a:solidFill>
                  <a:srgbClr val="7030A0"/>
                </a:solidFill>
              </a:rPr>
              <a:t>*</a:t>
            </a:r>
            <a:r>
              <a:rPr lang="en-US" sz="2200" dirty="0">
                <a:solidFill>
                  <a:schemeClr val="bg2"/>
                </a:solidFill>
              </a:rPr>
              <a:t>, </a:t>
            </a:r>
            <a:r>
              <a:rPr lang="en-US" sz="2200" dirty="0"/>
              <a:t>Victor Ariel Leal </a:t>
            </a:r>
            <a:r>
              <a:rPr lang="en-US" sz="2200" dirty="0" err="1"/>
              <a:t>Sobral</a:t>
            </a:r>
            <a:r>
              <a:rPr lang="en-US" sz="2200" dirty="0"/>
              <a:t>*</a:t>
            </a:r>
            <a:r>
              <a:rPr lang="en-US" sz="2200" dirty="0">
                <a:solidFill>
                  <a:srgbClr val="7030A0"/>
                </a:solidFill>
              </a:rPr>
              <a:t>, </a:t>
            </a:r>
            <a:r>
              <a:rPr lang="en-US" sz="2200" dirty="0" err="1">
                <a:solidFill>
                  <a:schemeClr val="bg2"/>
                </a:solidFill>
              </a:rPr>
              <a:t>Ruchir</a:t>
            </a:r>
            <a:r>
              <a:rPr lang="en-US" sz="2200" dirty="0">
                <a:solidFill>
                  <a:schemeClr val="bg2"/>
                </a:solidFill>
              </a:rPr>
              <a:t> Shah, </a:t>
            </a:r>
            <a:r>
              <a:rPr lang="en-US" sz="2200" dirty="0" err="1">
                <a:solidFill>
                  <a:schemeClr val="bg2"/>
                </a:solidFill>
              </a:rPr>
              <a:t>Wenpeng</a:t>
            </a:r>
            <a:r>
              <a:rPr lang="en-US" sz="2200" dirty="0">
                <a:solidFill>
                  <a:schemeClr val="bg2"/>
                </a:solidFill>
              </a:rPr>
              <a:t> Wang, Bradford Campbell</a:t>
            </a:r>
            <a:br>
              <a:rPr lang="en-US" sz="2400" dirty="0">
                <a:solidFill>
                  <a:schemeClr val="bg2"/>
                </a:solidFill>
              </a:rPr>
            </a:br>
            <a:r>
              <a:rPr lang="en-US" sz="2200" dirty="0">
                <a:solidFill>
                  <a:schemeClr val="bg2"/>
                </a:solidFill>
              </a:rPr>
              <a:t>University of Virginia</a:t>
            </a:r>
          </a:p>
          <a:p>
            <a:pPr algn="ctr"/>
            <a:endParaRPr lang="en-US" sz="2400" dirty="0"/>
          </a:p>
        </p:txBody>
      </p:sp>
      <p:sp>
        <p:nvSpPr>
          <p:cNvPr id="7" name="TextBox 6">
            <a:extLst>
              <a:ext uri="{FF2B5EF4-FFF2-40B4-BE49-F238E27FC236}">
                <a16:creationId xmlns:a16="http://schemas.microsoft.com/office/drawing/2014/main" id="{3A992315-C1DC-6A41-44DE-C86E6F0DBB69}"/>
              </a:ext>
            </a:extLst>
          </p:cNvPr>
          <p:cNvSpPr txBox="1"/>
          <p:nvPr/>
        </p:nvSpPr>
        <p:spPr>
          <a:xfrm>
            <a:off x="3879686" y="2435867"/>
            <a:ext cx="5081330" cy="830997"/>
          </a:xfrm>
          <a:prstGeom prst="rect">
            <a:avLst/>
          </a:prstGeom>
          <a:noFill/>
        </p:spPr>
        <p:txBody>
          <a:bodyPr wrap="square" rtlCol="0">
            <a:spAutoFit/>
          </a:bodyPr>
          <a:lstStyle/>
          <a:p>
            <a:pPr algn="ctr"/>
            <a:r>
              <a:rPr lang="en-US" sz="2400" dirty="0"/>
              <a:t>ACM MobiCom’22, Oct 17-21, 2022</a:t>
            </a:r>
            <a:br>
              <a:rPr lang="en-US" sz="2400" dirty="0"/>
            </a:br>
            <a:r>
              <a:rPr lang="en-US" sz="2400" dirty="0"/>
              <a:t>Sydney, Australia</a:t>
            </a:r>
          </a:p>
        </p:txBody>
      </p:sp>
      <p:grpSp>
        <p:nvGrpSpPr>
          <p:cNvPr id="15" name="Group 14">
            <a:extLst>
              <a:ext uri="{FF2B5EF4-FFF2-40B4-BE49-F238E27FC236}">
                <a16:creationId xmlns:a16="http://schemas.microsoft.com/office/drawing/2014/main" id="{8BDF588A-35C3-2965-BD85-38FF4C212CDF}"/>
              </a:ext>
            </a:extLst>
          </p:cNvPr>
          <p:cNvGrpSpPr/>
          <p:nvPr/>
        </p:nvGrpSpPr>
        <p:grpSpPr>
          <a:xfrm>
            <a:off x="0" y="6064705"/>
            <a:ext cx="818345" cy="793295"/>
            <a:chOff x="1508065" y="4022802"/>
            <a:chExt cx="841782" cy="905733"/>
          </a:xfrm>
        </p:grpSpPr>
        <p:pic>
          <p:nvPicPr>
            <p:cNvPr id="1034" name="Picture 10" descr="Translation Requests | Center for American English Language &amp; Culture">
              <a:extLst>
                <a:ext uri="{FF2B5EF4-FFF2-40B4-BE49-F238E27FC236}">
                  <a16:creationId xmlns:a16="http://schemas.microsoft.com/office/drawing/2014/main" id="{7C896778-C1AB-7E22-E5F0-F04987713B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D12BBA-511D-55EA-8D39-51490607D2A4}"/>
                </a:ext>
              </a:extLst>
            </p:cNvPr>
            <p:cNvSpPr txBox="1"/>
            <p:nvPr/>
          </p:nvSpPr>
          <p:spPr>
            <a:xfrm>
              <a:off x="1508065"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pic>
        <p:nvPicPr>
          <p:cNvPr id="11" name="Picture 10" descr="A picture containing text, indoor, wall, kitchen appliance&#10;&#10;Description automatically generated">
            <a:extLst>
              <a:ext uri="{FF2B5EF4-FFF2-40B4-BE49-F238E27FC236}">
                <a16:creationId xmlns:a16="http://schemas.microsoft.com/office/drawing/2014/main" id="{C942A21C-5CE2-FB4B-5A64-3833ED932A2C}"/>
              </a:ext>
            </a:extLst>
          </p:cNvPr>
          <p:cNvPicPr>
            <a:picLocks noChangeAspect="1"/>
          </p:cNvPicPr>
          <p:nvPr/>
        </p:nvPicPr>
        <p:blipFill>
          <a:blip r:embed="rId5"/>
          <a:stretch>
            <a:fillRect/>
          </a:stretch>
        </p:blipFill>
        <p:spPr>
          <a:xfrm>
            <a:off x="4285665" y="3603588"/>
            <a:ext cx="4269372" cy="32020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10</a:t>
            </a:fld>
            <a:endParaRPr lang="en"/>
          </a:p>
        </p:txBody>
      </p:sp>
      <p:sp>
        <p:nvSpPr>
          <p:cNvPr id="9" name="Google Shape;88;p12">
            <a:extLst>
              <a:ext uri="{FF2B5EF4-FFF2-40B4-BE49-F238E27FC236}">
                <a16:creationId xmlns:a16="http://schemas.microsoft.com/office/drawing/2014/main" id="{4E0A770E-0363-CB30-A4BE-470B670DC4B8}"/>
              </a:ext>
            </a:extLst>
          </p:cNvPr>
          <p:cNvSpPr txBox="1">
            <a:spLocks/>
          </p:cNvSpPr>
          <p:nvPr/>
        </p:nvSpPr>
        <p:spPr>
          <a:xfrm>
            <a:off x="295882" y="291888"/>
            <a:ext cx="11358510" cy="1002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 We must fulfill several requirements to design </a:t>
            </a:r>
            <a:r>
              <a:rPr lang="en-US" b="1" dirty="0" err="1">
                <a:solidFill>
                  <a:schemeClr val="bg2"/>
                </a:solidFill>
              </a:rPr>
              <a:t>RetroIoT</a:t>
            </a:r>
            <a:endParaRPr lang="en-US" dirty="0"/>
          </a:p>
        </p:txBody>
      </p:sp>
      <p:grpSp>
        <p:nvGrpSpPr>
          <p:cNvPr id="3" name="Group 2">
            <a:extLst>
              <a:ext uri="{FF2B5EF4-FFF2-40B4-BE49-F238E27FC236}">
                <a16:creationId xmlns:a16="http://schemas.microsoft.com/office/drawing/2014/main" id="{749B927B-0C21-41F1-36FF-93029BC608AD}"/>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17DD9F4B-0482-93F7-6F45-2FB955778F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924AF30-59E7-E52C-70CA-38AFFCD45DE6}"/>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6" name="TextBox 5">
            <a:extLst>
              <a:ext uri="{FF2B5EF4-FFF2-40B4-BE49-F238E27FC236}">
                <a16:creationId xmlns:a16="http://schemas.microsoft.com/office/drawing/2014/main" id="{9F13D039-166A-8B6D-5BBE-5CE7A6030011}"/>
              </a:ext>
            </a:extLst>
          </p:cNvPr>
          <p:cNvSpPr txBox="1"/>
          <p:nvPr/>
        </p:nvSpPr>
        <p:spPr>
          <a:xfrm>
            <a:off x="920750" y="1323475"/>
            <a:ext cx="9765874" cy="427809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Can not change device hardware and software</a:t>
            </a:r>
          </a:p>
          <a:p>
            <a:pPr marL="342900" indent="-342900">
              <a:lnSpc>
                <a:spcPct val="150000"/>
              </a:lnSpc>
              <a:buFont typeface="Arial" panose="020B0604020202020204" pitchFamily="34" charset="0"/>
              <a:buChar char="•"/>
            </a:pPr>
            <a:r>
              <a:rPr lang="en-US" sz="2400" dirty="0"/>
              <a:t>Operating voltage and current requirements must be met</a:t>
            </a:r>
          </a:p>
          <a:p>
            <a:pPr marL="342900" indent="-342900">
              <a:lnSpc>
                <a:spcPct val="150000"/>
              </a:lnSpc>
              <a:buFont typeface="Arial" panose="020B0604020202020204" pitchFamily="34" charset="0"/>
              <a:buChar char="•"/>
            </a:pPr>
            <a:r>
              <a:rPr lang="en-US" sz="2400" dirty="0"/>
              <a:t>The precision of the reported battery voltage reading limits data encoding bandwidth</a:t>
            </a:r>
          </a:p>
          <a:p>
            <a:pPr marL="342900" indent="-342900">
              <a:lnSpc>
                <a:spcPct val="150000"/>
              </a:lnSpc>
              <a:buFont typeface="Arial" panose="020B0604020202020204" pitchFamily="34" charset="0"/>
              <a:buChar char="•"/>
            </a:pPr>
            <a:r>
              <a:rPr lang="en-US" sz="2400" dirty="0"/>
              <a:t>New data must be encoded before the device samples battery voltage</a:t>
            </a:r>
          </a:p>
          <a:p>
            <a:pPr marL="342900" indent="-342900">
              <a:lnSpc>
                <a:spcPct val="150000"/>
              </a:lnSpc>
              <a:buFont typeface="Arial" panose="020B0604020202020204" pitchFamily="34" charset="0"/>
              <a:buChar char="•"/>
            </a:pPr>
            <a:r>
              <a:rPr lang="en-US" sz="2400" dirty="0"/>
              <a:t>Should be able to transmit data packet over multiple readings</a:t>
            </a:r>
            <a:endParaRPr lang="en-US" sz="2000" dirty="0"/>
          </a:p>
          <a:p>
            <a:pPr marL="342900" indent="-342900">
              <a:buFont typeface="Arial" panose="020B0604020202020204" pitchFamily="34" charset="0"/>
              <a:buChar char="•"/>
            </a:pPr>
            <a:endParaRPr lang="en-US" sz="2000" dirty="0"/>
          </a:p>
        </p:txBody>
      </p:sp>
    </p:spTree>
    <p:custDataLst>
      <p:tags r:id="rId1"/>
    </p:custDataLst>
    <p:extLst>
      <p:ext uri="{BB962C8B-B14F-4D97-AF65-F5344CB8AC3E}">
        <p14:creationId xmlns:p14="http://schemas.microsoft.com/office/powerpoint/2010/main" val="103831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11</a:t>
            </a:fld>
            <a:endParaRPr lang="en"/>
          </a:p>
        </p:txBody>
      </p:sp>
      <p:sp>
        <p:nvSpPr>
          <p:cNvPr id="9" name="Google Shape;88;p12">
            <a:extLst>
              <a:ext uri="{FF2B5EF4-FFF2-40B4-BE49-F238E27FC236}">
                <a16:creationId xmlns:a16="http://schemas.microsoft.com/office/drawing/2014/main" id="{4E0A770E-0363-CB30-A4BE-470B670DC4B8}"/>
              </a:ext>
            </a:extLst>
          </p:cNvPr>
          <p:cNvSpPr txBox="1">
            <a:spLocks/>
          </p:cNvSpPr>
          <p:nvPr/>
        </p:nvSpPr>
        <p:spPr>
          <a:xfrm>
            <a:off x="445515" y="-634"/>
            <a:ext cx="9765874"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How does </a:t>
            </a:r>
            <a:r>
              <a:rPr lang="en-US" b="1" dirty="0" err="1">
                <a:solidFill>
                  <a:schemeClr val="bg2"/>
                </a:solidFill>
              </a:rPr>
              <a:t>RetroIoT</a:t>
            </a:r>
            <a:r>
              <a:rPr lang="en-US" b="1" dirty="0">
                <a:solidFill>
                  <a:schemeClr val="bg2"/>
                </a:solidFill>
              </a:rPr>
              <a:t> work?</a:t>
            </a:r>
            <a:endParaRPr lang="en-US" dirty="0"/>
          </a:p>
        </p:txBody>
      </p:sp>
      <p:grpSp>
        <p:nvGrpSpPr>
          <p:cNvPr id="2" name="Group 1">
            <a:extLst>
              <a:ext uri="{FF2B5EF4-FFF2-40B4-BE49-F238E27FC236}">
                <a16:creationId xmlns:a16="http://schemas.microsoft.com/office/drawing/2014/main" id="{E22F8F62-1671-0E23-80C6-E77A0A029A92}"/>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EBA51EF8-C5AB-8DB5-5B2E-7F763244E5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D9E61B-4212-EC43-73EB-2025BDD04CC6}"/>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pic>
        <p:nvPicPr>
          <p:cNvPr id="8194" name="Picture 2" descr="Analogue and Digital Signals | Digestible Notes">
            <a:extLst>
              <a:ext uri="{FF2B5EF4-FFF2-40B4-BE49-F238E27FC236}">
                <a16:creationId xmlns:a16="http://schemas.microsoft.com/office/drawing/2014/main" id="{FD3B3B93-FC23-15AB-B30E-5042E2FE35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222" b="50000"/>
          <a:stretch/>
        </p:blipFill>
        <p:spPr bwMode="auto">
          <a:xfrm>
            <a:off x="1614672" y="3597101"/>
            <a:ext cx="1363985" cy="34777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FC54BAE-43FA-281E-F74E-98564C212F63}"/>
              </a:ext>
            </a:extLst>
          </p:cNvPr>
          <p:cNvGrpSpPr/>
          <p:nvPr/>
        </p:nvGrpSpPr>
        <p:grpSpPr>
          <a:xfrm>
            <a:off x="9622673" y="3188144"/>
            <a:ext cx="2042226" cy="728217"/>
            <a:chOff x="6946900" y="2463800"/>
            <a:chExt cx="2042226" cy="728217"/>
          </a:xfrm>
        </p:grpSpPr>
        <p:sp>
          <p:nvSpPr>
            <p:cNvPr id="14" name="Rectangle 13">
              <a:extLst>
                <a:ext uri="{FF2B5EF4-FFF2-40B4-BE49-F238E27FC236}">
                  <a16:creationId xmlns:a16="http://schemas.microsoft.com/office/drawing/2014/main" id="{75EC80C4-FEE8-1D41-1B18-3DC0695587B9}"/>
                </a:ext>
              </a:extLst>
            </p:cNvPr>
            <p:cNvSpPr/>
            <p:nvPr/>
          </p:nvSpPr>
          <p:spPr>
            <a:xfrm>
              <a:off x="6946900" y="2463800"/>
              <a:ext cx="2042226" cy="728217"/>
            </a:xfrm>
            <a:prstGeom prst="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IoT device</a:t>
              </a:r>
            </a:p>
          </p:txBody>
        </p:sp>
        <p:grpSp>
          <p:nvGrpSpPr>
            <p:cNvPr id="17" name="Group 16">
              <a:extLst>
                <a:ext uri="{FF2B5EF4-FFF2-40B4-BE49-F238E27FC236}">
                  <a16:creationId xmlns:a16="http://schemas.microsoft.com/office/drawing/2014/main" id="{5C35174B-9E41-978F-A00A-FDF85F6EC7CF}"/>
                </a:ext>
              </a:extLst>
            </p:cNvPr>
            <p:cNvGrpSpPr/>
            <p:nvPr/>
          </p:nvGrpSpPr>
          <p:grpSpPr>
            <a:xfrm>
              <a:off x="6972364" y="2567558"/>
              <a:ext cx="291972" cy="520700"/>
              <a:chOff x="4599123" y="2956837"/>
              <a:chExt cx="291843" cy="598743"/>
            </a:xfrm>
          </p:grpSpPr>
          <p:pic>
            <p:nvPicPr>
              <p:cNvPr id="15" name="Graphic 14" descr="Add with solid fill">
                <a:extLst>
                  <a:ext uri="{FF2B5EF4-FFF2-40B4-BE49-F238E27FC236}">
                    <a16:creationId xmlns:a16="http://schemas.microsoft.com/office/drawing/2014/main" id="{0EAC8DD9-8881-65F8-D6EE-9BBC77ED57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99123" y="2956837"/>
                <a:ext cx="291843" cy="291843"/>
              </a:xfrm>
              <a:prstGeom prst="rect">
                <a:avLst/>
              </a:prstGeom>
            </p:spPr>
          </p:pic>
          <p:cxnSp>
            <p:nvCxnSpPr>
              <p:cNvPr id="16" name="Straight Connector 15">
                <a:extLst>
                  <a:ext uri="{FF2B5EF4-FFF2-40B4-BE49-F238E27FC236}">
                    <a16:creationId xmlns:a16="http://schemas.microsoft.com/office/drawing/2014/main" id="{43490DC9-0DD1-B8A9-26DB-C45B51C700E6}"/>
                  </a:ext>
                </a:extLst>
              </p:cNvPr>
              <p:cNvCxnSpPr/>
              <p:nvPr/>
            </p:nvCxnSpPr>
            <p:spPr>
              <a:xfrm>
                <a:off x="4636312" y="3555580"/>
                <a:ext cx="22334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24" name="Graphic 23" descr="Battery outline">
            <a:extLst>
              <a:ext uri="{FF2B5EF4-FFF2-40B4-BE49-F238E27FC236}">
                <a16:creationId xmlns:a16="http://schemas.microsoft.com/office/drawing/2014/main" id="{B66CB9DF-FC57-963C-D8BD-CCCF99BCDC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6200000">
            <a:off x="1889760" y="2894541"/>
            <a:ext cx="639681" cy="639681"/>
          </a:xfrm>
          <a:prstGeom prst="rect">
            <a:avLst/>
          </a:prstGeom>
        </p:spPr>
      </p:pic>
      <p:sp>
        <p:nvSpPr>
          <p:cNvPr id="26" name="TextBox 25">
            <a:extLst>
              <a:ext uri="{FF2B5EF4-FFF2-40B4-BE49-F238E27FC236}">
                <a16:creationId xmlns:a16="http://schemas.microsoft.com/office/drawing/2014/main" id="{FAF0E3FE-EEE5-55BB-5974-F96B9B3DB9FB}"/>
              </a:ext>
            </a:extLst>
          </p:cNvPr>
          <p:cNvSpPr txBox="1"/>
          <p:nvPr/>
        </p:nvSpPr>
        <p:spPr>
          <a:xfrm>
            <a:off x="134872" y="3643843"/>
            <a:ext cx="1467068" cy="369332"/>
          </a:xfrm>
          <a:prstGeom prst="rect">
            <a:avLst/>
          </a:prstGeom>
          <a:noFill/>
        </p:spPr>
        <p:txBody>
          <a:bodyPr wrap="none" rtlCol="0">
            <a:spAutoFit/>
          </a:bodyPr>
          <a:lstStyle/>
          <a:p>
            <a:r>
              <a:rPr lang="en-US" dirty="0"/>
              <a:t>Analog input</a:t>
            </a:r>
          </a:p>
        </p:txBody>
      </p:sp>
      <p:sp>
        <p:nvSpPr>
          <p:cNvPr id="27" name="TextBox 26">
            <a:extLst>
              <a:ext uri="{FF2B5EF4-FFF2-40B4-BE49-F238E27FC236}">
                <a16:creationId xmlns:a16="http://schemas.microsoft.com/office/drawing/2014/main" id="{EB21A453-22A6-6BB6-4FB4-5ADA28FD064D}"/>
              </a:ext>
            </a:extLst>
          </p:cNvPr>
          <p:cNvSpPr txBox="1"/>
          <p:nvPr/>
        </p:nvSpPr>
        <p:spPr>
          <a:xfrm>
            <a:off x="1087562" y="3036616"/>
            <a:ext cx="915635" cy="369332"/>
          </a:xfrm>
          <a:prstGeom prst="rect">
            <a:avLst/>
          </a:prstGeom>
          <a:noFill/>
        </p:spPr>
        <p:txBody>
          <a:bodyPr wrap="none" rtlCol="0">
            <a:spAutoFit/>
          </a:bodyPr>
          <a:lstStyle/>
          <a:p>
            <a:r>
              <a:rPr lang="en-US" dirty="0"/>
              <a:t>Battery</a:t>
            </a:r>
          </a:p>
        </p:txBody>
      </p:sp>
      <p:sp>
        <p:nvSpPr>
          <p:cNvPr id="13" name="Rectangle 12">
            <a:extLst>
              <a:ext uri="{FF2B5EF4-FFF2-40B4-BE49-F238E27FC236}">
                <a16:creationId xmlns:a16="http://schemas.microsoft.com/office/drawing/2014/main" id="{DAD557AE-6ECC-A540-7BE9-09FFABA48106}"/>
              </a:ext>
            </a:extLst>
          </p:cNvPr>
          <p:cNvSpPr/>
          <p:nvPr/>
        </p:nvSpPr>
        <p:spPr>
          <a:xfrm>
            <a:off x="5615278" y="2755892"/>
            <a:ext cx="2042226" cy="1682417"/>
          </a:xfrm>
          <a:prstGeom prst="rect">
            <a:avLst/>
          </a:prstGeom>
          <a:noFill/>
          <a:ln w="38100">
            <a:solidFill>
              <a:srgbClr val="EA670C"/>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Analog Encoder</a:t>
            </a:r>
          </a:p>
        </p:txBody>
      </p:sp>
      <p:grpSp>
        <p:nvGrpSpPr>
          <p:cNvPr id="50" name="Group 49">
            <a:extLst>
              <a:ext uri="{FF2B5EF4-FFF2-40B4-BE49-F238E27FC236}">
                <a16:creationId xmlns:a16="http://schemas.microsoft.com/office/drawing/2014/main" id="{577A817B-7920-FD0A-FFD4-CFB1EAF34A83}"/>
              </a:ext>
            </a:extLst>
          </p:cNvPr>
          <p:cNvGrpSpPr/>
          <p:nvPr/>
        </p:nvGrpSpPr>
        <p:grpSpPr>
          <a:xfrm>
            <a:off x="2985727" y="2606382"/>
            <a:ext cx="6534091" cy="1905389"/>
            <a:chOff x="2516525" y="2438012"/>
            <a:chExt cx="6534091" cy="1905389"/>
          </a:xfrm>
        </p:grpSpPr>
        <p:sp>
          <p:nvSpPr>
            <p:cNvPr id="20" name="TextBox 19">
              <a:extLst>
                <a:ext uri="{FF2B5EF4-FFF2-40B4-BE49-F238E27FC236}">
                  <a16:creationId xmlns:a16="http://schemas.microsoft.com/office/drawing/2014/main" id="{EF00C898-7436-1710-C34B-5B8B4C4195D3}"/>
                </a:ext>
              </a:extLst>
            </p:cNvPr>
            <p:cNvSpPr txBox="1"/>
            <p:nvPr/>
          </p:nvSpPr>
          <p:spPr>
            <a:xfrm>
              <a:off x="3420984" y="2438012"/>
              <a:ext cx="2377574" cy="461665"/>
            </a:xfrm>
            <a:prstGeom prst="rect">
              <a:avLst/>
            </a:prstGeom>
            <a:noFill/>
          </p:spPr>
          <p:txBody>
            <a:bodyPr wrap="none" rtlCol="0">
              <a:spAutoFit/>
            </a:bodyPr>
            <a:lstStyle/>
            <a:p>
              <a:r>
                <a:rPr lang="en-US" sz="2400" dirty="0"/>
                <a:t>Analog Encoder</a:t>
              </a:r>
            </a:p>
          </p:txBody>
        </p:sp>
        <p:sp>
          <p:nvSpPr>
            <p:cNvPr id="21" name="Rectangle 20">
              <a:extLst>
                <a:ext uri="{FF2B5EF4-FFF2-40B4-BE49-F238E27FC236}">
                  <a16:creationId xmlns:a16="http://schemas.microsoft.com/office/drawing/2014/main" id="{79E4B8AF-5D8E-A432-2070-E4AF9A7591AD}"/>
                </a:ext>
              </a:extLst>
            </p:cNvPr>
            <p:cNvSpPr/>
            <p:nvPr/>
          </p:nvSpPr>
          <p:spPr>
            <a:xfrm>
              <a:off x="3642197" y="3238399"/>
              <a:ext cx="2042226" cy="728217"/>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Analog Buffer</a:t>
              </a:r>
            </a:p>
          </p:txBody>
        </p:sp>
        <p:sp>
          <p:nvSpPr>
            <p:cNvPr id="22" name="Rectangle 21">
              <a:extLst>
                <a:ext uri="{FF2B5EF4-FFF2-40B4-BE49-F238E27FC236}">
                  <a16:creationId xmlns:a16="http://schemas.microsoft.com/office/drawing/2014/main" id="{900CC65F-9DD3-503C-038D-529D1BCC1251}"/>
                </a:ext>
              </a:extLst>
            </p:cNvPr>
            <p:cNvSpPr/>
            <p:nvPr/>
          </p:nvSpPr>
          <p:spPr>
            <a:xfrm>
              <a:off x="5904148" y="3237847"/>
              <a:ext cx="2186621" cy="728217"/>
            </a:xfrm>
            <a:prstGeom prst="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Programmable LDO</a:t>
              </a:r>
            </a:p>
          </p:txBody>
        </p:sp>
        <p:cxnSp>
          <p:nvCxnSpPr>
            <p:cNvPr id="29" name="Straight Arrow Connector 28">
              <a:extLst>
                <a:ext uri="{FF2B5EF4-FFF2-40B4-BE49-F238E27FC236}">
                  <a16:creationId xmlns:a16="http://schemas.microsoft.com/office/drawing/2014/main" id="{6FBDCDDF-CDAF-8D40-4DD8-D8E6B3C47C74}"/>
                </a:ext>
              </a:extLst>
            </p:cNvPr>
            <p:cNvCxnSpPr>
              <a:cxnSpLocks/>
              <a:stCxn id="21" idx="3"/>
              <a:endCxn id="22" idx="1"/>
            </p:cNvCxnSpPr>
            <p:nvPr/>
          </p:nvCxnSpPr>
          <p:spPr>
            <a:xfrm flipV="1">
              <a:off x="5684423" y="3601956"/>
              <a:ext cx="219725" cy="552"/>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01FBEF0-D57B-DECF-B603-2234501B585C}"/>
                </a:ext>
              </a:extLst>
            </p:cNvPr>
            <p:cNvCxnSpPr>
              <a:cxnSpLocks/>
            </p:cNvCxnSpPr>
            <p:nvPr/>
          </p:nvCxnSpPr>
          <p:spPr>
            <a:xfrm>
              <a:off x="2516525" y="3159980"/>
              <a:ext cx="709933"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2058D92-0345-05C0-25A1-BF371EA73830}"/>
                </a:ext>
              </a:extLst>
            </p:cNvPr>
            <p:cNvCxnSpPr>
              <a:cxnSpLocks/>
            </p:cNvCxnSpPr>
            <p:nvPr/>
          </p:nvCxnSpPr>
          <p:spPr>
            <a:xfrm>
              <a:off x="2539235" y="3583323"/>
              <a:ext cx="717003" cy="590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729F457-594F-C170-87E3-51C005AB520C}"/>
                </a:ext>
              </a:extLst>
            </p:cNvPr>
            <p:cNvSpPr/>
            <p:nvPr/>
          </p:nvSpPr>
          <p:spPr>
            <a:xfrm>
              <a:off x="3441702" y="2438423"/>
              <a:ext cx="4724398" cy="1904978"/>
            </a:xfrm>
            <a:prstGeom prst="rect">
              <a:avLst/>
            </a:prstGeom>
            <a:noFill/>
            <a:ln w="28575">
              <a:solidFill>
                <a:srgbClr val="EA670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p:txBody>
        </p:sp>
        <p:cxnSp>
          <p:nvCxnSpPr>
            <p:cNvPr id="31" name="Straight Arrow Connector 30">
              <a:extLst>
                <a:ext uri="{FF2B5EF4-FFF2-40B4-BE49-F238E27FC236}">
                  <a16:creationId xmlns:a16="http://schemas.microsoft.com/office/drawing/2014/main" id="{CF773598-E387-0140-AC5E-3DF50DB89B96}"/>
                </a:ext>
              </a:extLst>
            </p:cNvPr>
            <p:cNvCxnSpPr>
              <a:cxnSpLocks/>
            </p:cNvCxnSpPr>
            <p:nvPr/>
          </p:nvCxnSpPr>
          <p:spPr>
            <a:xfrm>
              <a:off x="8319214" y="3383883"/>
              <a:ext cx="73140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37E8D1F3-F0A0-7FBE-A069-CF6A4331C243}"/>
              </a:ext>
            </a:extLst>
          </p:cNvPr>
          <p:cNvGrpSpPr/>
          <p:nvPr/>
        </p:nvGrpSpPr>
        <p:grpSpPr>
          <a:xfrm>
            <a:off x="3263618" y="3311286"/>
            <a:ext cx="6156758" cy="443362"/>
            <a:chOff x="3248378" y="3143185"/>
            <a:chExt cx="6156758" cy="443362"/>
          </a:xfrm>
        </p:grpSpPr>
        <p:cxnSp>
          <p:nvCxnSpPr>
            <p:cNvPr id="37" name="Straight Arrow Connector 36">
              <a:extLst>
                <a:ext uri="{FF2B5EF4-FFF2-40B4-BE49-F238E27FC236}">
                  <a16:creationId xmlns:a16="http://schemas.microsoft.com/office/drawing/2014/main" id="{FCC3F249-9340-E4AA-7D93-E4CE989CAC7D}"/>
                </a:ext>
              </a:extLst>
            </p:cNvPr>
            <p:cNvCxnSpPr>
              <a:cxnSpLocks/>
            </p:cNvCxnSpPr>
            <p:nvPr/>
          </p:nvCxnSpPr>
          <p:spPr>
            <a:xfrm flipV="1">
              <a:off x="3248378" y="3143185"/>
              <a:ext cx="1491513" cy="860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DD6F8DD-AA16-8EF7-260D-FE2FD62D1121}"/>
                </a:ext>
              </a:extLst>
            </p:cNvPr>
            <p:cNvCxnSpPr>
              <a:cxnSpLocks/>
            </p:cNvCxnSpPr>
            <p:nvPr/>
          </p:nvCxnSpPr>
          <p:spPr>
            <a:xfrm flipV="1">
              <a:off x="3258862" y="3583592"/>
              <a:ext cx="1491513" cy="2955"/>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569CA6D-884A-D1E6-D6CB-8895AF5048DA}"/>
                </a:ext>
              </a:extLst>
            </p:cNvPr>
            <p:cNvCxnSpPr>
              <a:cxnSpLocks/>
            </p:cNvCxnSpPr>
            <p:nvPr/>
          </p:nvCxnSpPr>
          <p:spPr>
            <a:xfrm flipV="1">
              <a:off x="8795472" y="3391180"/>
              <a:ext cx="609664"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92" name="Group 8191">
            <a:extLst>
              <a:ext uri="{FF2B5EF4-FFF2-40B4-BE49-F238E27FC236}">
                <a16:creationId xmlns:a16="http://schemas.microsoft.com/office/drawing/2014/main" id="{B843CEC8-BFDB-3CFC-110C-EA7B3255A7DA}"/>
              </a:ext>
            </a:extLst>
          </p:cNvPr>
          <p:cNvGrpSpPr/>
          <p:nvPr/>
        </p:nvGrpSpPr>
        <p:grpSpPr>
          <a:xfrm>
            <a:off x="4899416" y="1940349"/>
            <a:ext cx="3798555" cy="3276094"/>
            <a:chOff x="4537628" y="1744069"/>
            <a:chExt cx="3798555" cy="3276094"/>
          </a:xfrm>
        </p:grpSpPr>
        <p:grpSp>
          <p:nvGrpSpPr>
            <p:cNvPr id="56" name="Group 55">
              <a:extLst>
                <a:ext uri="{FF2B5EF4-FFF2-40B4-BE49-F238E27FC236}">
                  <a16:creationId xmlns:a16="http://schemas.microsoft.com/office/drawing/2014/main" id="{ED7E7CD1-6BDF-270F-DB0B-DF3AFEBD2B99}"/>
                </a:ext>
              </a:extLst>
            </p:cNvPr>
            <p:cNvGrpSpPr/>
            <p:nvPr/>
          </p:nvGrpSpPr>
          <p:grpSpPr>
            <a:xfrm>
              <a:off x="4537628" y="1995341"/>
              <a:ext cx="3798555" cy="3024822"/>
              <a:chOff x="5801292" y="253681"/>
              <a:chExt cx="3798555" cy="3024822"/>
            </a:xfrm>
          </p:grpSpPr>
          <p:pic>
            <p:nvPicPr>
              <p:cNvPr id="52" name="Picture 51">
                <a:extLst>
                  <a:ext uri="{FF2B5EF4-FFF2-40B4-BE49-F238E27FC236}">
                    <a16:creationId xmlns:a16="http://schemas.microsoft.com/office/drawing/2014/main" id="{12992782-987A-3DF4-FFE1-3E26F3096D10}"/>
                  </a:ext>
                </a:extLst>
              </p:cNvPr>
              <p:cNvPicPr>
                <a:picLocks noChangeAspect="1"/>
              </p:cNvPicPr>
              <p:nvPr/>
            </p:nvPicPr>
            <p:blipFill>
              <a:blip r:embed="rId10"/>
              <a:stretch>
                <a:fillRect/>
              </a:stretch>
            </p:blipFill>
            <p:spPr>
              <a:xfrm>
                <a:off x="5904147" y="469517"/>
                <a:ext cx="3695700" cy="2781300"/>
              </a:xfrm>
              <a:prstGeom prst="rect">
                <a:avLst/>
              </a:prstGeom>
            </p:spPr>
          </p:pic>
          <p:sp>
            <p:nvSpPr>
              <p:cNvPr id="53" name="Rectangle 52">
                <a:extLst>
                  <a:ext uri="{FF2B5EF4-FFF2-40B4-BE49-F238E27FC236}">
                    <a16:creationId xmlns:a16="http://schemas.microsoft.com/office/drawing/2014/main" id="{7860F03A-4C32-2FD5-F82C-2053D02608D5}"/>
                  </a:ext>
                </a:extLst>
              </p:cNvPr>
              <p:cNvSpPr/>
              <p:nvPr/>
            </p:nvSpPr>
            <p:spPr>
              <a:xfrm>
                <a:off x="6692246" y="3068039"/>
                <a:ext cx="2730483" cy="21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Analog input voltage (V)</a:t>
                </a:r>
              </a:p>
            </p:txBody>
          </p:sp>
          <p:sp>
            <p:nvSpPr>
              <p:cNvPr id="55" name="Rectangle 54">
                <a:extLst>
                  <a:ext uri="{FF2B5EF4-FFF2-40B4-BE49-F238E27FC236}">
                    <a16:creationId xmlns:a16="http://schemas.microsoft.com/office/drawing/2014/main" id="{3967EE5C-8911-0A83-5E07-37411D2CE7FB}"/>
                  </a:ext>
                </a:extLst>
              </p:cNvPr>
              <p:cNvSpPr/>
              <p:nvPr/>
            </p:nvSpPr>
            <p:spPr>
              <a:xfrm rot="16200000">
                <a:off x="4627816" y="1427157"/>
                <a:ext cx="2762861" cy="415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Encoded voltage at the battery terminal (V)</a:t>
                </a:r>
              </a:p>
            </p:txBody>
          </p:sp>
        </p:grpSp>
        <p:sp>
          <p:nvSpPr>
            <p:cNvPr id="63" name="TextBox 62">
              <a:extLst>
                <a:ext uri="{FF2B5EF4-FFF2-40B4-BE49-F238E27FC236}">
                  <a16:creationId xmlns:a16="http://schemas.microsoft.com/office/drawing/2014/main" id="{2E0BDB8D-5D72-F459-571B-AA4B316DB482}"/>
                </a:ext>
              </a:extLst>
            </p:cNvPr>
            <p:cNvSpPr txBox="1"/>
            <p:nvPr/>
          </p:nvSpPr>
          <p:spPr>
            <a:xfrm>
              <a:off x="5294759" y="1744069"/>
              <a:ext cx="2903424" cy="369332"/>
            </a:xfrm>
            <a:prstGeom prst="rect">
              <a:avLst/>
            </a:prstGeom>
            <a:noFill/>
          </p:spPr>
          <p:txBody>
            <a:bodyPr wrap="none" rtlCol="0">
              <a:spAutoFit/>
            </a:bodyPr>
            <a:lstStyle/>
            <a:p>
              <a:r>
                <a:rPr lang="en-US" dirty="0"/>
                <a:t>Encoder Transfer Function</a:t>
              </a:r>
            </a:p>
          </p:txBody>
        </p:sp>
      </p:grpSp>
      <p:sp>
        <p:nvSpPr>
          <p:cNvPr id="8202" name="Google Shape;88;p12">
            <a:extLst>
              <a:ext uri="{FF2B5EF4-FFF2-40B4-BE49-F238E27FC236}">
                <a16:creationId xmlns:a16="http://schemas.microsoft.com/office/drawing/2014/main" id="{6B22DC4F-1E39-2330-F55C-E8A71378E136}"/>
              </a:ext>
            </a:extLst>
          </p:cNvPr>
          <p:cNvSpPr txBox="1">
            <a:spLocks/>
          </p:cNvSpPr>
          <p:nvPr/>
        </p:nvSpPr>
        <p:spPr>
          <a:xfrm>
            <a:off x="445515" y="5388056"/>
            <a:ext cx="11624695" cy="101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rgbClr val="0070C0"/>
                </a:solidFill>
              </a:rPr>
              <a:t>Analog encoder receives analog voltage and converts to acceptable device operating voltage</a:t>
            </a:r>
            <a:endParaRPr lang="en-US" dirty="0">
              <a:solidFill>
                <a:srgbClr val="0070C0"/>
              </a:solidFill>
            </a:endParaRPr>
          </a:p>
        </p:txBody>
      </p:sp>
      <p:sp>
        <p:nvSpPr>
          <p:cNvPr id="8203" name="Google Shape;88;p12">
            <a:extLst>
              <a:ext uri="{FF2B5EF4-FFF2-40B4-BE49-F238E27FC236}">
                <a16:creationId xmlns:a16="http://schemas.microsoft.com/office/drawing/2014/main" id="{09AE77DD-04E2-350F-4903-854DF208D370}"/>
              </a:ext>
            </a:extLst>
          </p:cNvPr>
          <p:cNvSpPr txBox="1">
            <a:spLocks/>
          </p:cNvSpPr>
          <p:nvPr/>
        </p:nvSpPr>
        <p:spPr>
          <a:xfrm>
            <a:off x="1365310" y="879185"/>
            <a:ext cx="9765874"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2800" b="1" dirty="0" err="1">
                <a:solidFill>
                  <a:srgbClr val="EA670C"/>
                </a:solidFill>
              </a:rPr>
              <a:t>RetroIoT</a:t>
            </a:r>
            <a:r>
              <a:rPr lang="en-US" sz="2800" b="1" dirty="0">
                <a:solidFill>
                  <a:srgbClr val="EA670C"/>
                </a:solidFill>
              </a:rPr>
              <a:t> analog encoder design:</a:t>
            </a:r>
            <a:endParaRPr lang="en-US" sz="2800" dirty="0">
              <a:solidFill>
                <a:srgbClr val="EA670C"/>
              </a:solidFill>
            </a:endParaRPr>
          </a:p>
        </p:txBody>
      </p:sp>
    </p:spTree>
    <p:custDataLst>
      <p:tags r:id="rId1"/>
    </p:custDataLst>
    <p:extLst>
      <p:ext uri="{BB962C8B-B14F-4D97-AF65-F5344CB8AC3E}">
        <p14:creationId xmlns:p14="http://schemas.microsoft.com/office/powerpoint/2010/main" val="303714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19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8192"/>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E9286C7-5BF6-0E6B-11B8-7CF1A8233777}"/>
              </a:ext>
            </a:extLst>
          </p:cNvPr>
          <p:cNvSpPr>
            <a:spLocks noGrp="1"/>
          </p:cNvSpPr>
          <p:nvPr>
            <p:ph type="sldNum" idx="12"/>
          </p:nvPr>
        </p:nvSpPr>
        <p:spPr/>
        <p:txBody>
          <a:bodyPr/>
          <a:lstStyle/>
          <a:p>
            <a:fld id="{00000000-1234-1234-1234-123412341234}" type="slidenum">
              <a:rPr lang="en" smtClean="0"/>
              <a:pPr/>
              <a:t>12</a:t>
            </a:fld>
            <a:endParaRPr lang="en"/>
          </a:p>
        </p:txBody>
      </p:sp>
      <p:grpSp>
        <p:nvGrpSpPr>
          <p:cNvPr id="6" name="Group 5">
            <a:extLst>
              <a:ext uri="{FF2B5EF4-FFF2-40B4-BE49-F238E27FC236}">
                <a16:creationId xmlns:a16="http://schemas.microsoft.com/office/drawing/2014/main" id="{E4E4DCA3-5661-539C-19C2-A99C75F6C272}"/>
              </a:ext>
            </a:extLst>
          </p:cNvPr>
          <p:cNvGrpSpPr/>
          <p:nvPr/>
        </p:nvGrpSpPr>
        <p:grpSpPr>
          <a:xfrm>
            <a:off x="11373654" y="0"/>
            <a:ext cx="818346" cy="793295"/>
            <a:chOff x="1508065" y="4022802"/>
            <a:chExt cx="841783" cy="905733"/>
          </a:xfrm>
        </p:grpSpPr>
        <p:pic>
          <p:nvPicPr>
            <p:cNvPr id="7" name="Picture 10" descr="Translation Requests | Center for American English Language &amp; Culture">
              <a:extLst>
                <a:ext uri="{FF2B5EF4-FFF2-40B4-BE49-F238E27FC236}">
                  <a16:creationId xmlns:a16="http://schemas.microsoft.com/office/drawing/2014/main" id="{EB6119A5-0452-991D-A445-87BD03025F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D883B46-8CC6-862A-00A4-A17ED88D69FD}"/>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9" name="Google Shape;88;p12">
            <a:extLst>
              <a:ext uri="{FF2B5EF4-FFF2-40B4-BE49-F238E27FC236}">
                <a16:creationId xmlns:a16="http://schemas.microsoft.com/office/drawing/2014/main" id="{224CF59C-613D-C5ED-93C9-8E95A781C722}"/>
              </a:ext>
            </a:extLst>
          </p:cNvPr>
          <p:cNvSpPr txBox="1">
            <a:spLocks/>
          </p:cNvSpPr>
          <p:nvPr/>
        </p:nvSpPr>
        <p:spPr>
          <a:xfrm>
            <a:off x="517045" y="100419"/>
            <a:ext cx="9765874"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How does </a:t>
            </a:r>
            <a:r>
              <a:rPr lang="en-US" b="1" dirty="0" err="1">
                <a:solidFill>
                  <a:schemeClr val="bg2"/>
                </a:solidFill>
              </a:rPr>
              <a:t>RetroIoT</a:t>
            </a:r>
            <a:r>
              <a:rPr lang="en-US" b="1" dirty="0">
                <a:solidFill>
                  <a:schemeClr val="bg2"/>
                </a:solidFill>
              </a:rPr>
              <a:t> work?</a:t>
            </a:r>
            <a:endParaRPr lang="en-US" dirty="0"/>
          </a:p>
        </p:txBody>
      </p:sp>
      <p:grpSp>
        <p:nvGrpSpPr>
          <p:cNvPr id="93" name="Group 92">
            <a:extLst>
              <a:ext uri="{FF2B5EF4-FFF2-40B4-BE49-F238E27FC236}">
                <a16:creationId xmlns:a16="http://schemas.microsoft.com/office/drawing/2014/main" id="{76E926F9-00A0-1907-23C6-FC6DDE509075}"/>
              </a:ext>
            </a:extLst>
          </p:cNvPr>
          <p:cNvGrpSpPr/>
          <p:nvPr/>
        </p:nvGrpSpPr>
        <p:grpSpPr>
          <a:xfrm>
            <a:off x="1336882" y="2886183"/>
            <a:ext cx="1523765" cy="639681"/>
            <a:chOff x="924238" y="2595499"/>
            <a:chExt cx="1523765" cy="639681"/>
          </a:xfrm>
        </p:grpSpPr>
        <p:pic>
          <p:nvPicPr>
            <p:cNvPr id="11" name="Graphic 10" descr="Battery outline">
              <a:extLst>
                <a:ext uri="{FF2B5EF4-FFF2-40B4-BE49-F238E27FC236}">
                  <a16:creationId xmlns:a16="http://schemas.microsoft.com/office/drawing/2014/main" id="{9DC2810A-ECB4-B199-DCDB-4D57A442DA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808322" y="2595499"/>
              <a:ext cx="639681" cy="639681"/>
            </a:xfrm>
            <a:prstGeom prst="rect">
              <a:avLst/>
            </a:prstGeom>
          </p:spPr>
        </p:pic>
        <p:sp>
          <p:nvSpPr>
            <p:cNvPr id="13" name="TextBox 12">
              <a:extLst>
                <a:ext uri="{FF2B5EF4-FFF2-40B4-BE49-F238E27FC236}">
                  <a16:creationId xmlns:a16="http://schemas.microsoft.com/office/drawing/2014/main" id="{A75632E4-745D-8E02-BFEE-22785B96E36E}"/>
                </a:ext>
              </a:extLst>
            </p:cNvPr>
            <p:cNvSpPr txBox="1"/>
            <p:nvPr/>
          </p:nvSpPr>
          <p:spPr>
            <a:xfrm>
              <a:off x="924238" y="2786632"/>
              <a:ext cx="915635" cy="369332"/>
            </a:xfrm>
            <a:prstGeom prst="rect">
              <a:avLst/>
            </a:prstGeom>
            <a:noFill/>
          </p:spPr>
          <p:txBody>
            <a:bodyPr wrap="none" rtlCol="0">
              <a:spAutoFit/>
            </a:bodyPr>
            <a:lstStyle/>
            <a:p>
              <a:r>
                <a:rPr lang="en-US" dirty="0"/>
                <a:t>Battery</a:t>
              </a:r>
            </a:p>
          </p:txBody>
        </p:sp>
      </p:grpSp>
      <p:grpSp>
        <p:nvGrpSpPr>
          <p:cNvPr id="94" name="Group 93">
            <a:extLst>
              <a:ext uri="{FF2B5EF4-FFF2-40B4-BE49-F238E27FC236}">
                <a16:creationId xmlns:a16="http://schemas.microsoft.com/office/drawing/2014/main" id="{C014310D-70AB-ADB7-B043-888316D1EFF8}"/>
              </a:ext>
            </a:extLst>
          </p:cNvPr>
          <p:cNvGrpSpPr/>
          <p:nvPr/>
        </p:nvGrpSpPr>
        <p:grpSpPr>
          <a:xfrm>
            <a:off x="0" y="3675719"/>
            <a:ext cx="2743849" cy="408124"/>
            <a:chOff x="-14573" y="3386298"/>
            <a:chExt cx="3050095" cy="408124"/>
          </a:xfrm>
        </p:grpSpPr>
        <p:sp>
          <p:nvSpPr>
            <p:cNvPr id="12" name="TextBox 11">
              <a:extLst>
                <a:ext uri="{FF2B5EF4-FFF2-40B4-BE49-F238E27FC236}">
                  <a16:creationId xmlns:a16="http://schemas.microsoft.com/office/drawing/2014/main" id="{94B455A3-533A-6B4C-EA6C-089D3F86672D}"/>
                </a:ext>
              </a:extLst>
            </p:cNvPr>
            <p:cNvSpPr txBox="1"/>
            <p:nvPr/>
          </p:nvSpPr>
          <p:spPr>
            <a:xfrm>
              <a:off x="-14573" y="3402912"/>
              <a:ext cx="1390124" cy="369332"/>
            </a:xfrm>
            <a:prstGeom prst="rect">
              <a:avLst/>
            </a:prstGeom>
            <a:noFill/>
          </p:spPr>
          <p:txBody>
            <a:bodyPr wrap="none" rtlCol="0">
              <a:spAutoFit/>
            </a:bodyPr>
            <a:lstStyle/>
            <a:p>
              <a:r>
                <a:rPr lang="en-US" dirty="0"/>
                <a:t>Digital input</a:t>
              </a:r>
            </a:p>
          </p:txBody>
        </p:sp>
        <p:pic>
          <p:nvPicPr>
            <p:cNvPr id="16" name="Picture 15" descr="Diagram&#10;&#10;Description automatically generated with medium confidence">
              <a:extLst>
                <a:ext uri="{FF2B5EF4-FFF2-40B4-BE49-F238E27FC236}">
                  <a16:creationId xmlns:a16="http://schemas.microsoft.com/office/drawing/2014/main" id="{3F07529C-5537-027B-E521-B7C89D274F92}"/>
                </a:ext>
              </a:extLst>
            </p:cNvPr>
            <p:cNvPicPr>
              <a:picLocks/>
            </p:cNvPicPr>
            <p:nvPr/>
          </p:nvPicPr>
          <p:blipFill rotWithShape="1">
            <a:blip r:embed="rId7"/>
            <a:srcRect t="77407"/>
            <a:stretch/>
          </p:blipFill>
          <p:spPr>
            <a:xfrm flipH="1">
              <a:off x="1497670" y="3386298"/>
              <a:ext cx="1537852" cy="408124"/>
            </a:xfrm>
            <a:prstGeom prst="rect">
              <a:avLst/>
            </a:prstGeom>
          </p:spPr>
        </p:pic>
      </p:grpSp>
      <p:grpSp>
        <p:nvGrpSpPr>
          <p:cNvPr id="32" name="Group 31">
            <a:extLst>
              <a:ext uri="{FF2B5EF4-FFF2-40B4-BE49-F238E27FC236}">
                <a16:creationId xmlns:a16="http://schemas.microsoft.com/office/drawing/2014/main" id="{83DDAEF5-46AD-6214-95A1-F6ACBEBDB825}"/>
              </a:ext>
            </a:extLst>
          </p:cNvPr>
          <p:cNvGrpSpPr/>
          <p:nvPr/>
        </p:nvGrpSpPr>
        <p:grpSpPr>
          <a:xfrm>
            <a:off x="5515587" y="2516625"/>
            <a:ext cx="2128872" cy="1801368"/>
            <a:chOff x="4687020" y="2430772"/>
            <a:chExt cx="2184001" cy="1614152"/>
          </a:xfrm>
        </p:grpSpPr>
        <p:sp>
          <p:nvSpPr>
            <p:cNvPr id="24" name="Rectangle 23">
              <a:extLst>
                <a:ext uri="{FF2B5EF4-FFF2-40B4-BE49-F238E27FC236}">
                  <a16:creationId xmlns:a16="http://schemas.microsoft.com/office/drawing/2014/main" id="{B6ADEA44-F72F-E244-B2D7-9001BB3CF9D4}"/>
                </a:ext>
              </a:extLst>
            </p:cNvPr>
            <p:cNvSpPr/>
            <p:nvPr/>
          </p:nvSpPr>
          <p:spPr>
            <a:xfrm>
              <a:off x="4687020" y="2430772"/>
              <a:ext cx="2184001" cy="1614152"/>
            </a:xfrm>
            <a:prstGeom prst="rect">
              <a:avLst/>
            </a:prstGeom>
            <a:noFill/>
            <a:ln w="28575">
              <a:solidFill>
                <a:srgbClr val="EA670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5" name="TextBox 24">
              <a:extLst>
                <a:ext uri="{FF2B5EF4-FFF2-40B4-BE49-F238E27FC236}">
                  <a16:creationId xmlns:a16="http://schemas.microsoft.com/office/drawing/2014/main" id="{06D0C44B-4285-5FE4-FF76-EBB1C3DBE500}"/>
                </a:ext>
              </a:extLst>
            </p:cNvPr>
            <p:cNvSpPr txBox="1"/>
            <p:nvPr/>
          </p:nvSpPr>
          <p:spPr>
            <a:xfrm>
              <a:off x="4904421" y="3059728"/>
              <a:ext cx="1749196" cy="369332"/>
            </a:xfrm>
            <a:prstGeom prst="rect">
              <a:avLst/>
            </a:prstGeom>
            <a:noFill/>
          </p:spPr>
          <p:txBody>
            <a:bodyPr wrap="none" rtlCol="0">
              <a:spAutoFit/>
            </a:bodyPr>
            <a:lstStyle/>
            <a:p>
              <a:r>
                <a:rPr lang="en-US" dirty="0"/>
                <a:t>Digital Encoder</a:t>
              </a:r>
            </a:p>
          </p:txBody>
        </p:sp>
      </p:grpSp>
      <p:grpSp>
        <p:nvGrpSpPr>
          <p:cNvPr id="27" name="Group 26">
            <a:extLst>
              <a:ext uri="{FF2B5EF4-FFF2-40B4-BE49-F238E27FC236}">
                <a16:creationId xmlns:a16="http://schemas.microsoft.com/office/drawing/2014/main" id="{1293A541-E685-1223-A391-E4E1061564CB}"/>
              </a:ext>
            </a:extLst>
          </p:cNvPr>
          <p:cNvGrpSpPr/>
          <p:nvPr/>
        </p:nvGrpSpPr>
        <p:grpSpPr>
          <a:xfrm>
            <a:off x="9975948" y="3161756"/>
            <a:ext cx="2042226" cy="728217"/>
            <a:chOff x="6946900" y="2463800"/>
            <a:chExt cx="2042226" cy="728217"/>
          </a:xfrm>
        </p:grpSpPr>
        <p:sp>
          <p:nvSpPr>
            <p:cNvPr id="28" name="Rectangle 27">
              <a:extLst>
                <a:ext uri="{FF2B5EF4-FFF2-40B4-BE49-F238E27FC236}">
                  <a16:creationId xmlns:a16="http://schemas.microsoft.com/office/drawing/2014/main" id="{2851164F-43E0-59CE-5452-CF59154593FF}"/>
                </a:ext>
              </a:extLst>
            </p:cNvPr>
            <p:cNvSpPr/>
            <p:nvPr/>
          </p:nvSpPr>
          <p:spPr>
            <a:xfrm>
              <a:off x="6946900" y="2463800"/>
              <a:ext cx="2042226" cy="728217"/>
            </a:xfrm>
            <a:prstGeom prst="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IoT device</a:t>
              </a:r>
            </a:p>
          </p:txBody>
        </p:sp>
        <p:grpSp>
          <p:nvGrpSpPr>
            <p:cNvPr id="29" name="Group 28">
              <a:extLst>
                <a:ext uri="{FF2B5EF4-FFF2-40B4-BE49-F238E27FC236}">
                  <a16:creationId xmlns:a16="http://schemas.microsoft.com/office/drawing/2014/main" id="{C6B8E1DA-6B33-6F8C-92C1-62322AE55DED}"/>
                </a:ext>
              </a:extLst>
            </p:cNvPr>
            <p:cNvGrpSpPr/>
            <p:nvPr/>
          </p:nvGrpSpPr>
          <p:grpSpPr>
            <a:xfrm>
              <a:off x="6972364" y="2567558"/>
              <a:ext cx="291972" cy="520700"/>
              <a:chOff x="4599123" y="2956837"/>
              <a:chExt cx="291843" cy="598743"/>
            </a:xfrm>
          </p:grpSpPr>
          <p:pic>
            <p:nvPicPr>
              <p:cNvPr id="30" name="Graphic 29" descr="Add with solid fill">
                <a:extLst>
                  <a:ext uri="{FF2B5EF4-FFF2-40B4-BE49-F238E27FC236}">
                    <a16:creationId xmlns:a16="http://schemas.microsoft.com/office/drawing/2014/main" id="{7E9819AF-63A9-C03C-303E-9DA9B33811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99123" y="2956837"/>
                <a:ext cx="291843" cy="291843"/>
              </a:xfrm>
              <a:prstGeom prst="rect">
                <a:avLst/>
              </a:prstGeom>
            </p:spPr>
          </p:pic>
          <p:cxnSp>
            <p:nvCxnSpPr>
              <p:cNvPr id="31" name="Straight Connector 30">
                <a:extLst>
                  <a:ext uri="{FF2B5EF4-FFF2-40B4-BE49-F238E27FC236}">
                    <a16:creationId xmlns:a16="http://schemas.microsoft.com/office/drawing/2014/main" id="{B076472E-26A4-F68E-E254-28A678521103}"/>
                  </a:ext>
                </a:extLst>
              </p:cNvPr>
              <p:cNvCxnSpPr/>
              <p:nvPr/>
            </p:nvCxnSpPr>
            <p:spPr>
              <a:xfrm>
                <a:off x="4636312" y="3555580"/>
                <a:ext cx="22334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03" name="Group 102">
            <a:extLst>
              <a:ext uri="{FF2B5EF4-FFF2-40B4-BE49-F238E27FC236}">
                <a16:creationId xmlns:a16="http://schemas.microsoft.com/office/drawing/2014/main" id="{A5552880-D43F-5698-3A0D-1DE7FEEEC9CD}"/>
              </a:ext>
            </a:extLst>
          </p:cNvPr>
          <p:cNvGrpSpPr/>
          <p:nvPr/>
        </p:nvGrpSpPr>
        <p:grpSpPr>
          <a:xfrm>
            <a:off x="2758305" y="2434286"/>
            <a:ext cx="7133720" cy="1966046"/>
            <a:chOff x="2758305" y="1879016"/>
            <a:chExt cx="7133720" cy="1966046"/>
          </a:xfrm>
        </p:grpSpPr>
        <p:cxnSp>
          <p:nvCxnSpPr>
            <p:cNvPr id="42" name="Straight Arrow Connector 41">
              <a:extLst>
                <a:ext uri="{FF2B5EF4-FFF2-40B4-BE49-F238E27FC236}">
                  <a16:creationId xmlns:a16="http://schemas.microsoft.com/office/drawing/2014/main" id="{685A6BCB-C51D-2040-FE9F-457A58E9A8B4}"/>
                </a:ext>
              </a:extLst>
            </p:cNvPr>
            <p:cNvCxnSpPr>
              <a:cxnSpLocks/>
            </p:cNvCxnSpPr>
            <p:nvPr/>
          </p:nvCxnSpPr>
          <p:spPr>
            <a:xfrm>
              <a:off x="2764708" y="2649762"/>
              <a:ext cx="822912"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5D76C14-2AA3-11C1-DACC-79D86F546D3E}"/>
                </a:ext>
              </a:extLst>
            </p:cNvPr>
            <p:cNvCxnSpPr>
              <a:cxnSpLocks/>
            </p:cNvCxnSpPr>
            <p:nvPr/>
          </p:nvCxnSpPr>
          <p:spPr>
            <a:xfrm flipV="1">
              <a:off x="2758305" y="3328382"/>
              <a:ext cx="822912" cy="2782"/>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C7712A-EBF5-E980-15AB-0D1C619F3251}"/>
                </a:ext>
              </a:extLst>
            </p:cNvPr>
            <p:cNvSpPr/>
            <p:nvPr/>
          </p:nvSpPr>
          <p:spPr>
            <a:xfrm>
              <a:off x="3644022" y="1879016"/>
              <a:ext cx="5423427" cy="1966046"/>
            </a:xfrm>
            <a:prstGeom prst="rect">
              <a:avLst/>
            </a:prstGeom>
            <a:noFill/>
            <a:ln>
              <a:solidFill>
                <a:srgbClr val="EA67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04CB9777-99DA-767C-9E83-0C122AA8AE8C}"/>
                </a:ext>
              </a:extLst>
            </p:cNvPr>
            <p:cNvCxnSpPr>
              <a:cxnSpLocks/>
            </p:cNvCxnSpPr>
            <p:nvPr/>
          </p:nvCxnSpPr>
          <p:spPr>
            <a:xfrm>
              <a:off x="9123851" y="2973091"/>
              <a:ext cx="76817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1CAA5CA-3140-6FFC-4560-2490AE0E1F93}"/>
                </a:ext>
              </a:extLst>
            </p:cNvPr>
            <p:cNvSpPr txBox="1"/>
            <p:nvPr/>
          </p:nvSpPr>
          <p:spPr>
            <a:xfrm>
              <a:off x="3655742" y="1879016"/>
              <a:ext cx="1813317" cy="369332"/>
            </a:xfrm>
            <a:prstGeom prst="rect">
              <a:avLst/>
            </a:prstGeom>
            <a:noFill/>
          </p:spPr>
          <p:txBody>
            <a:bodyPr wrap="none" rtlCol="0">
              <a:spAutoFit/>
            </a:bodyPr>
            <a:lstStyle/>
            <a:p>
              <a:r>
                <a:rPr lang="en-US" dirty="0"/>
                <a:t>Digital Encoder </a:t>
              </a:r>
            </a:p>
          </p:txBody>
        </p:sp>
        <p:sp>
          <p:nvSpPr>
            <p:cNvPr id="58" name="TextBox 57">
              <a:extLst>
                <a:ext uri="{FF2B5EF4-FFF2-40B4-BE49-F238E27FC236}">
                  <a16:creationId xmlns:a16="http://schemas.microsoft.com/office/drawing/2014/main" id="{43292AE8-53AD-8737-9825-855FF3F3C275}"/>
                </a:ext>
              </a:extLst>
            </p:cNvPr>
            <p:cNvSpPr txBox="1"/>
            <p:nvPr/>
          </p:nvSpPr>
          <p:spPr>
            <a:xfrm>
              <a:off x="7042797" y="2658785"/>
              <a:ext cx="1889647" cy="584775"/>
            </a:xfrm>
            <a:prstGeom prst="rect">
              <a:avLst/>
            </a:prstGeom>
            <a:noFill/>
            <a:ln w="31750">
              <a:solidFill>
                <a:srgbClr val="00B050"/>
              </a:solidFill>
            </a:ln>
          </p:spPr>
          <p:txBody>
            <a:bodyPr wrap="square" rtlCol="0">
              <a:spAutoFit/>
            </a:bodyPr>
            <a:lstStyle/>
            <a:p>
              <a:pPr algn="ctr"/>
              <a:r>
                <a:rPr lang="en-US" sz="1600" dirty="0"/>
                <a:t>Programmable LDO</a:t>
              </a:r>
            </a:p>
          </p:txBody>
        </p:sp>
        <p:sp>
          <p:nvSpPr>
            <p:cNvPr id="62" name="TextBox 61">
              <a:extLst>
                <a:ext uri="{FF2B5EF4-FFF2-40B4-BE49-F238E27FC236}">
                  <a16:creationId xmlns:a16="http://schemas.microsoft.com/office/drawing/2014/main" id="{30E6B1C3-12E1-566F-6151-B4515B9A718C}"/>
                </a:ext>
              </a:extLst>
            </p:cNvPr>
            <p:cNvSpPr txBox="1"/>
            <p:nvPr/>
          </p:nvSpPr>
          <p:spPr>
            <a:xfrm>
              <a:off x="5081035" y="2656947"/>
              <a:ext cx="1504268" cy="584775"/>
            </a:xfrm>
            <a:prstGeom prst="rect">
              <a:avLst/>
            </a:prstGeom>
            <a:noFill/>
            <a:ln w="31750">
              <a:solidFill>
                <a:srgbClr val="00B050"/>
              </a:solidFill>
            </a:ln>
          </p:spPr>
          <p:txBody>
            <a:bodyPr wrap="square" rtlCol="0">
              <a:spAutoFit/>
            </a:bodyPr>
            <a:lstStyle/>
            <a:p>
              <a:r>
                <a:rPr lang="en-US" sz="1600" dirty="0"/>
                <a:t>DAC Current Source</a:t>
              </a:r>
            </a:p>
          </p:txBody>
        </p:sp>
        <p:sp>
          <p:nvSpPr>
            <p:cNvPr id="63" name="TextBox 62">
              <a:extLst>
                <a:ext uri="{FF2B5EF4-FFF2-40B4-BE49-F238E27FC236}">
                  <a16:creationId xmlns:a16="http://schemas.microsoft.com/office/drawing/2014/main" id="{DAB93445-19A5-72B5-F276-1101816C21ED}"/>
                </a:ext>
              </a:extLst>
            </p:cNvPr>
            <p:cNvSpPr txBox="1"/>
            <p:nvPr/>
          </p:nvSpPr>
          <p:spPr>
            <a:xfrm>
              <a:off x="3800950" y="2781895"/>
              <a:ext cx="708873" cy="338554"/>
            </a:xfrm>
            <a:prstGeom prst="rect">
              <a:avLst/>
            </a:prstGeom>
            <a:noFill/>
            <a:ln w="31750">
              <a:solidFill>
                <a:srgbClr val="00B050"/>
              </a:solidFill>
            </a:ln>
          </p:spPr>
          <p:txBody>
            <a:bodyPr wrap="square" rtlCol="0">
              <a:spAutoFit/>
            </a:bodyPr>
            <a:lstStyle/>
            <a:p>
              <a:r>
                <a:rPr lang="en-US" sz="1600" dirty="0"/>
                <a:t>MCU</a:t>
              </a:r>
            </a:p>
          </p:txBody>
        </p:sp>
        <p:cxnSp>
          <p:nvCxnSpPr>
            <p:cNvPr id="65" name="Straight Arrow Connector 64">
              <a:extLst>
                <a:ext uri="{FF2B5EF4-FFF2-40B4-BE49-F238E27FC236}">
                  <a16:creationId xmlns:a16="http://schemas.microsoft.com/office/drawing/2014/main" id="{9383A5AD-A7EF-C261-20F0-95732FA30C9F}"/>
                </a:ext>
              </a:extLst>
            </p:cNvPr>
            <p:cNvCxnSpPr>
              <a:cxnSpLocks/>
              <a:stCxn id="62" idx="3"/>
              <a:endCxn id="58" idx="1"/>
            </p:cNvCxnSpPr>
            <p:nvPr/>
          </p:nvCxnSpPr>
          <p:spPr>
            <a:xfrm>
              <a:off x="6585303" y="2949335"/>
              <a:ext cx="457494" cy="183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0125ED1-FBE6-D60F-F632-105C84894FC5}"/>
                </a:ext>
              </a:extLst>
            </p:cNvPr>
            <p:cNvCxnSpPr>
              <a:stCxn id="63" idx="3"/>
              <a:endCxn id="62" idx="1"/>
            </p:cNvCxnSpPr>
            <p:nvPr/>
          </p:nvCxnSpPr>
          <p:spPr>
            <a:xfrm flipV="1">
              <a:off x="4509823" y="2949335"/>
              <a:ext cx="571212" cy="183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22D26DF7-C9A5-248F-7F12-AECE5BD11562}"/>
              </a:ext>
            </a:extLst>
          </p:cNvPr>
          <p:cNvGrpSpPr/>
          <p:nvPr/>
        </p:nvGrpSpPr>
        <p:grpSpPr>
          <a:xfrm>
            <a:off x="3240620" y="3195598"/>
            <a:ext cx="6246459" cy="681401"/>
            <a:chOff x="2559568" y="2663821"/>
            <a:chExt cx="6246459" cy="681401"/>
          </a:xfrm>
        </p:grpSpPr>
        <p:cxnSp>
          <p:nvCxnSpPr>
            <p:cNvPr id="14" name="Straight Arrow Connector 13">
              <a:extLst>
                <a:ext uri="{FF2B5EF4-FFF2-40B4-BE49-F238E27FC236}">
                  <a16:creationId xmlns:a16="http://schemas.microsoft.com/office/drawing/2014/main" id="{072B5886-7C4E-50B8-1735-06AC25E03668}"/>
                </a:ext>
              </a:extLst>
            </p:cNvPr>
            <p:cNvCxnSpPr>
              <a:cxnSpLocks/>
            </p:cNvCxnSpPr>
            <p:nvPr/>
          </p:nvCxnSpPr>
          <p:spPr>
            <a:xfrm flipV="1">
              <a:off x="2559568" y="2663821"/>
              <a:ext cx="997652" cy="9434"/>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03AB52-31CC-69E7-4116-97FA7EFE6239}"/>
                </a:ext>
              </a:extLst>
            </p:cNvPr>
            <p:cNvCxnSpPr>
              <a:cxnSpLocks/>
            </p:cNvCxnSpPr>
            <p:nvPr/>
          </p:nvCxnSpPr>
          <p:spPr>
            <a:xfrm>
              <a:off x="2559568" y="3345222"/>
              <a:ext cx="997652"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B0584D5-4BA1-8E4F-D664-2EDC732B248D}"/>
                </a:ext>
              </a:extLst>
            </p:cNvPr>
            <p:cNvCxnSpPr>
              <a:cxnSpLocks/>
            </p:cNvCxnSpPr>
            <p:nvPr/>
          </p:nvCxnSpPr>
          <p:spPr>
            <a:xfrm>
              <a:off x="7817489" y="2994087"/>
              <a:ext cx="988538" cy="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6" name="Google Shape;88;p12">
            <a:extLst>
              <a:ext uri="{FF2B5EF4-FFF2-40B4-BE49-F238E27FC236}">
                <a16:creationId xmlns:a16="http://schemas.microsoft.com/office/drawing/2014/main" id="{D8CC1127-574D-5F03-E575-8A281F672846}"/>
              </a:ext>
            </a:extLst>
          </p:cNvPr>
          <p:cNvSpPr txBox="1">
            <a:spLocks/>
          </p:cNvSpPr>
          <p:nvPr/>
        </p:nvSpPr>
        <p:spPr>
          <a:xfrm>
            <a:off x="950232" y="818563"/>
            <a:ext cx="9765874"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2800" b="1" dirty="0" err="1">
                <a:solidFill>
                  <a:srgbClr val="EA670C"/>
                </a:solidFill>
              </a:rPr>
              <a:t>RetroIoT</a:t>
            </a:r>
            <a:r>
              <a:rPr lang="en-US" sz="2800" b="1" dirty="0">
                <a:solidFill>
                  <a:srgbClr val="EA670C"/>
                </a:solidFill>
              </a:rPr>
              <a:t> digital encoder design:</a:t>
            </a:r>
            <a:endParaRPr lang="en-US" sz="2800" dirty="0">
              <a:solidFill>
                <a:srgbClr val="EA670C"/>
              </a:solidFill>
            </a:endParaRPr>
          </a:p>
        </p:txBody>
      </p:sp>
      <p:grpSp>
        <p:nvGrpSpPr>
          <p:cNvPr id="118" name="Group 117">
            <a:extLst>
              <a:ext uri="{FF2B5EF4-FFF2-40B4-BE49-F238E27FC236}">
                <a16:creationId xmlns:a16="http://schemas.microsoft.com/office/drawing/2014/main" id="{2807A85A-C288-7BEC-3034-83810AADBD28}"/>
              </a:ext>
            </a:extLst>
          </p:cNvPr>
          <p:cNvGrpSpPr/>
          <p:nvPr/>
        </p:nvGrpSpPr>
        <p:grpSpPr>
          <a:xfrm>
            <a:off x="4673766" y="1946745"/>
            <a:ext cx="3543276" cy="2999805"/>
            <a:chOff x="3176164" y="4430768"/>
            <a:chExt cx="3543276" cy="2999805"/>
          </a:xfrm>
        </p:grpSpPr>
        <p:grpSp>
          <p:nvGrpSpPr>
            <p:cNvPr id="111" name="Group 110">
              <a:extLst>
                <a:ext uri="{FF2B5EF4-FFF2-40B4-BE49-F238E27FC236}">
                  <a16:creationId xmlns:a16="http://schemas.microsoft.com/office/drawing/2014/main" id="{69EBCE4C-4B76-3185-E543-06A5EADAFEB3}"/>
                </a:ext>
              </a:extLst>
            </p:cNvPr>
            <p:cNvGrpSpPr/>
            <p:nvPr/>
          </p:nvGrpSpPr>
          <p:grpSpPr>
            <a:xfrm>
              <a:off x="3176164" y="4648300"/>
              <a:ext cx="3543276" cy="2782273"/>
              <a:chOff x="4369371" y="1363540"/>
              <a:chExt cx="3543276" cy="2782273"/>
            </a:xfrm>
          </p:grpSpPr>
          <p:pic>
            <p:nvPicPr>
              <p:cNvPr id="106" name="Picture 105">
                <a:extLst>
                  <a:ext uri="{FF2B5EF4-FFF2-40B4-BE49-F238E27FC236}">
                    <a16:creationId xmlns:a16="http://schemas.microsoft.com/office/drawing/2014/main" id="{A2CE9F4F-52D3-08E2-780B-70EB22C7A134}"/>
                  </a:ext>
                </a:extLst>
              </p:cNvPr>
              <p:cNvPicPr>
                <a:picLocks noChangeAspect="1"/>
              </p:cNvPicPr>
              <p:nvPr/>
            </p:nvPicPr>
            <p:blipFill>
              <a:blip r:embed="rId10"/>
              <a:stretch>
                <a:fillRect/>
              </a:stretch>
            </p:blipFill>
            <p:spPr>
              <a:xfrm>
                <a:off x="4619922" y="1598129"/>
                <a:ext cx="3292725" cy="2478031"/>
              </a:xfrm>
              <a:prstGeom prst="rect">
                <a:avLst/>
              </a:prstGeom>
            </p:spPr>
          </p:pic>
          <p:sp>
            <p:nvSpPr>
              <p:cNvPr id="109" name="Rectangle 108">
                <a:extLst>
                  <a:ext uri="{FF2B5EF4-FFF2-40B4-BE49-F238E27FC236}">
                    <a16:creationId xmlns:a16="http://schemas.microsoft.com/office/drawing/2014/main" id="{469273DC-61C0-57E3-9CCE-19C3979ECB0C}"/>
                  </a:ext>
                </a:extLst>
              </p:cNvPr>
              <p:cNvSpPr/>
              <p:nvPr/>
            </p:nvSpPr>
            <p:spPr>
              <a:xfrm>
                <a:off x="5123899" y="3935349"/>
                <a:ext cx="2730483" cy="210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Digital Symbols</a:t>
                </a:r>
              </a:p>
            </p:txBody>
          </p:sp>
          <p:sp>
            <p:nvSpPr>
              <p:cNvPr id="110" name="Rectangle 109">
                <a:extLst>
                  <a:ext uri="{FF2B5EF4-FFF2-40B4-BE49-F238E27FC236}">
                    <a16:creationId xmlns:a16="http://schemas.microsoft.com/office/drawing/2014/main" id="{DF8C7A44-7FED-217C-B5A3-1D130962929E}"/>
                  </a:ext>
                </a:extLst>
              </p:cNvPr>
              <p:cNvSpPr/>
              <p:nvPr/>
            </p:nvSpPr>
            <p:spPr>
              <a:xfrm rot="16200000">
                <a:off x="3195895" y="2537016"/>
                <a:ext cx="2762861" cy="415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Encoded voltage at the battery terminal (V)</a:t>
                </a:r>
              </a:p>
            </p:txBody>
          </p:sp>
        </p:grpSp>
        <p:sp>
          <p:nvSpPr>
            <p:cNvPr id="117" name="TextBox 116">
              <a:extLst>
                <a:ext uri="{FF2B5EF4-FFF2-40B4-BE49-F238E27FC236}">
                  <a16:creationId xmlns:a16="http://schemas.microsoft.com/office/drawing/2014/main" id="{34BF0AC6-1681-F897-D5E1-51D49E760DD7}"/>
                </a:ext>
              </a:extLst>
            </p:cNvPr>
            <p:cNvSpPr txBox="1"/>
            <p:nvPr/>
          </p:nvSpPr>
          <p:spPr>
            <a:xfrm>
              <a:off x="3800950" y="4430768"/>
              <a:ext cx="2903424" cy="369332"/>
            </a:xfrm>
            <a:prstGeom prst="rect">
              <a:avLst/>
            </a:prstGeom>
            <a:noFill/>
          </p:spPr>
          <p:txBody>
            <a:bodyPr wrap="none" rtlCol="0">
              <a:spAutoFit/>
            </a:bodyPr>
            <a:lstStyle/>
            <a:p>
              <a:r>
                <a:rPr lang="en-US" dirty="0"/>
                <a:t>Encoder Transfer Function</a:t>
              </a:r>
            </a:p>
          </p:txBody>
        </p:sp>
      </p:grpSp>
      <p:sp>
        <p:nvSpPr>
          <p:cNvPr id="119" name="Google Shape;88;p12">
            <a:extLst>
              <a:ext uri="{FF2B5EF4-FFF2-40B4-BE49-F238E27FC236}">
                <a16:creationId xmlns:a16="http://schemas.microsoft.com/office/drawing/2014/main" id="{CE4173A5-D21E-BDB9-7804-DE4D095EE48C}"/>
              </a:ext>
            </a:extLst>
          </p:cNvPr>
          <p:cNvSpPr txBox="1">
            <a:spLocks/>
          </p:cNvSpPr>
          <p:nvPr/>
        </p:nvSpPr>
        <p:spPr>
          <a:xfrm>
            <a:off x="445515" y="5388056"/>
            <a:ext cx="11624695" cy="10156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rgbClr val="0070C0"/>
                </a:solidFill>
              </a:rPr>
              <a:t>Digital encoder receives digital symbols and converts to acceptable device operating voltage</a:t>
            </a:r>
            <a:endParaRPr lang="en-US" dirty="0">
              <a:solidFill>
                <a:srgbClr val="0070C0"/>
              </a:solidFill>
            </a:endParaRPr>
          </a:p>
        </p:txBody>
      </p:sp>
    </p:spTree>
    <p:custDataLst>
      <p:tags r:id="rId1"/>
    </p:custDataLst>
    <p:extLst>
      <p:ext uri="{BB962C8B-B14F-4D97-AF65-F5344CB8AC3E}">
        <p14:creationId xmlns:p14="http://schemas.microsoft.com/office/powerpoint/2010/main" val="14968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2"/>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18"/>
                                        </p:tgtEl>
                                        <p:attrNameLst>
                                          <p:attrName>style.visibility</p:attrName>
                                        </p:attrNameLst>
                                      </p:cBhvr>
                                      <p:to>
                                        <p:strVal val="hidden"/>
                                      </p:to>
                                    </p:set>
                                  </p:childTnLst>
                                </p:cTn>
                              </p:par>
                            </p:childTnLst>
                          </p:cTn>
                        </p:par>
                        <p:par>
                          <p:cTn id="18" fill="hold">
                            <p:stCondLst>
                              <p:cond delay="0"/>
                            </p:stCondLst>
                            <p:childTnLst>
                              <p:par>
                                <p:cTn id="19" presetID="1" presetClass="exit" presetSubtype="0" fill="hold" nodeType="afterEffect">
                                  <p:stCondLst>
                                    <p:cond delay="0"/>
                                  </p:stCondLst>
                                  <p:childTnLst>
                                    <p:set>
                                      <p:cBhvr>
                                        <p:cTn id="20" dur="1" fill="hold">
                                          <p:stCondLst>
                                            <p:cond delay="0"/>
                                          </p:stCondLst>
                                        </p:cTn>
                                        <p:tgtEl>
                                          <p:spTgt spid="11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13</a:t>
            </a:fld>
            <a:endParaRPr lang="en"/>
          </a:p>
        </p:txBody>
      </p:sp>
      <p:sp>
        <p:nvSpPr>
          <p:cNvPr id="9" name="Google Shape;88;p12">
            <a:extLst>
              <a:ext uri="{FF2B5EF4-FFF2-40B4-BE49-F238E27FC236}">
                <a16:creationId xmlns:a16="http://schemas.microsoft.com/office/drawing/2014/main" id="{4E0A770E-0363-CB30-A4BE-470B670DC4B8}"/>
              </a:ext>
            </a:extLst>
          </p:cNvPr>
          <p:cNvSpPr txBox="1">
            <a:spLocks/>
          </p:cNvSpPr>
          <p:nvPr/>
        </p:nvSpPr>
        <p:spPr>
          <a:xfrm>
            <a:off x="596359" y="141617"/>
            <a:ext cx="9765874"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Digital data encoding-decoding technique</a:t>
            </a:r>
            <a:endParaRPr lang="en-US" dirty="0"/>
          </a:p>
        </p:txBody>
      </p:sp>
      <p:grpSp>
        <p:nvGrpSpPr>
          <p:cNvPr id="3" name="Group 2">
            <a:extLst>
              <a:ext uri="{FF2B5EF4-FFF2-40B4-BE49-F238E27FC236}">
                <a16:creationId xmlns:a16="http://schemas.microsoft.com/office/drawing/2014/main" id="{F5B89F8C-1D5F-FCBD-160C-F62B62484BD6}"/>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7661E953-EA85-3C75-944B-D16AD8B96C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3B24491-66D9-E784-2CB5-5CD7459FCF69}"/>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20" name="TextBox 19">
            <a:extLst>
              <a:ext uri="{FF2B5EF4-FFF2-40B4-BE49-F238E27FC236}">
                <a16:creationId xmlns:a16="http://schemas.microsoft.com/office/drawing/2014/main" id="{275FFEF2-886C-29F0-BCDF-DE39C43E8ADF}"/>
              </a:ext>
            </a:extLst>
          </p:cNvPr>
          <p:cNvSpPr txBox="1"/>
          <p:nvPr/>
        </p:nvSpPr>
        <p:spPr>
          <a:xfrm>
            <a:off x="1148136" y="895697"/>
            <a:ext cx="8427664" cy="923330"/>
          </a:xfrm>
          <a:prstGeom prst="rect">
            <a:avLst/>
          </a:prstGeom>
          <a:noFill/>
        </p:spPr>
        <p:txBody>
          <a:bodyPr wrap="square" rtlCol="0">
            <a:spAutoFit/>
          </a:bodyPr>
          <a:lstStyle/>
          <a:p>
            <a:pPr marL="285750" indent="-285750">
              <a:buFont typeface="Arial" panose="020B0604020202020204" pitchFamily="34" charset="0"/>
              <a:buChar char="•"/>
            </a:pPr>
            <a:r>
              <a:rPr lang="en-US" dirty="0"/>
              <a:t>With 12-bit ADC  and 1mV decimal precision of reported battery voltage , we can encode 128 7-bit symbols </a:t>
            </a:r>
            <a:r>
              <a:rPr lang="en-US" dirty="0">
                <a:latin typeface="Helvetica" pitchFamily="2" charset="0"/>
              </a:rPr>
              <a:t>between </a:t>
            </a:r>
            <a:r>
              <a:rPr lang="en-US" i="1" dirty="0" err="1">
                <a:latin typeface="Helvetica" pitchFamily="2" charset="0"/>
              </a:rPr>
              <a:t>v</a:t>
            </a:r>
            <a:r>
              <a:rPr lang="en-US" i="1" baseline="-25000" dirty="0" err="1">
                <a:latin typeface="Helvetica" pitchFamily="2" charset="0"/>
              </a:rPr>
              <a:t>max</a:t>
            </a:r>
            <a:r>
              <a:rPr lang="en-US" dirty="0"/>
              <a:t> = 3.3V, </a:t>
            </a:r>
            <a:r>
              <a:rPr lang="en-US" i="1" dirty="0" err="1">
                <a:latin typeface="Helvetica" pitchFamily="2" charset="0"/>
              </a:rPr>
              <a:t>v</a:t>
            </a:r>
            <a:r>
              <a:rPr lang="en-US" i="1" baseline="-25000" dirty="0" err="1">
                <a:latin typeface="Helvetica" pitchFamily="2" charset="0"/>
              </a:rPr>
              <a:t>min</a:t>
            </a:r>
            <a:r>
              <a:rPr lang="en-US" dirty="0"/>
              <a:t> = 3.0V. </a:t>
            </a:r>
            <a:br>
              <a:rPr lang="en-US" dirty="0"/>
            </a:br>
            <a:endParaRPr lang="en-US" dirty="0"/>
          </a:p>
        </p:txBody>
      </p:sp>
      <p:grpSp>
        <p:nvGrpSpPr>
          <p:cNvPr id="25" name="Group 24">
            <a:extLst>
              <a:ext uri="{FF2B5EF4-FFF2-40B4-BE49-F238E27FC236}">
                <a16:creationId xmlns:a16="http://schemas.microsoft.com/office/drawing/2014/main" id="{02DF4417-2F04-5425-5C5F-563AAE67F880}"/>
              </a:ext>
            </a:extLst>
          </p:cNvPr>
          <p:cNvGrpSpPr/>
          <p:nvPr/>
        </p:nvGrpSpPr>
        <p:grpSpPr>
          <a:xfrm>
            <a:off x="229992" y="2002226"/>
            <a:ext cx="11443241" cy="1969017"/>
            <a:chOff x="427478" y="1922686"/>
            <a:chExt cx="10567278" cy="1969017"/>
          </a:xfrm>
        </p:grpSpPr>
        <p:grpSp>
          <p:nvGrpSpPr>
            <p:cNvPr id="23" name="Group 22">
              <a:extLst>
                <a:ext uri="{FF2B5EF4-FFF2-40B4-BE49-F238E27FC236}">
                  <a16:creationId xmlns:a16="http://schemas.microsoft.com/office/drawing/2014/main" id="{D6080D1D-CBEE-1197-D910-09D3599E32E9}"/>
                </a:ext>
              </a:extLst>
            </p:cNvPr>
            <p:cNvGrpSpPr/>
            <p:nvPr/>
          </p:nvGrpSpPr>
          <p:grpSpPr>
            <a:xfrm>
              <a:off x="2104418" y="1922686"/>
              <a:ext cx="8890338" cy="1969017"/>
              <a:chOff x="2104418" y="1922686"/>
              <a:chExt cx="8890338" cy="1969017"/>
            </a:xfrm>
          </p:grpSpPr>
          <p:grpSp>
            <p:nvGrpSpPr>
              <p:cNvPr id="21" name="Group 20">
                <a:extLst>
                  <a:ext uri="{FF2B5EF4-FFF2-40B4-BE49-F238E27FC236}">
                    <a16:creationId xmlns:a16="http://schemas.microsoft.com/office/drawing/2014/main" id="{7D731E61-C37A-8ED4-2484-E4EA5DB0E12A}"/>
                  </a:ext>
                </a:extLst>
              </p:cNvPr>
              <p:cNvGrpSpPr/>
              <p:nvPr/>
            </p:nvGrpSpPr>
            <p:grpSpPr>
              <a:xfrm>
                <a:off x="2104418" y="1922686"/>
                <a:ext cx="6515100" cy="1969017"/>
                <a:chOff x="2838450" y="1675884"/>
                <a:chExt cx="6515100" cy="1969017"/>
              </a:xfrm>
            </p:grpSpPr>
            <p:pic>
              <p:nvPicPr>
                <p:cNvPr id="8" name="Picture 7">
                  <a:extLst>
                    <a:ext uri="{FF2B5EF4-FFF2-40B4-BE49-F238E27FC236}">
                      <a16:creationId xmlns:a16="http://schemas.microsoft.com/office/drawing/2014/main" id="{D98B5B9A-AD00-F6B9-A29B-52B4A2E3E655}"/>
                    </a:ext>
                  </a:extLst>
                </p:cNvPr>
                <p:cNvPicPr>
                  <a:picLocks noChangeAspect="1"/>
                </p:cNvPicPr>
                <p:nvPr/>
              </p:nvPicPr>
              <p:blipFill rotWithShape="1">
                <a:blip r:embed="rId5"/>
                <a:srcRect b="61336"/>
                <a:stretch/>
              </p:blipFill>
              <p:spPr>
                <a:xfrm>
                  <a:off x="2838450" y="1860550"/>
                  <a:ext cx="6515100" cy="1568450"/>
                </a:xfrm>
                <a:prstGeom prst="rect">
                  <a:avLst/>
                </a:prstGeom>
              </p:spPr>
            </p:pic>
            <p:sp>
              <p:nvSpPr>
                <p:cNvPr id="10" name="TextBox 9">
                  <a:extLst>
                    <a:ext uri="{FF2B5EF4-FFF2-40B4-BE49-F238E27FC236}">
                      <a16:creationId xmlns:a16="http://schemas.microsoft.com/office/drawing/2014/main" id="{7D344996-AA20-B08F-1635-C768BC05CD51}"/>
                    </a:ext>
                  </a:extLst>
                </p:cNvPr>
                <p:cNvSpPr txBox="1"/>
                <p:nvPr/>
              </p:nvSpPr>
              <p:spPr>
                <a:xfrm>
                  <a:off x="8644258" y="3275569"/>
                  <a:ext cx="546945" cy="369332"/>
                </a:xfrm>
                <a:prstGeom prst="rect">
                  <a:avLst/>
                </a:prstGeom>
                <a:solidFill>
                  <a:schemeClr val="bg1"/>
                </a:solidFill>
              </p:spPr>
              <p:txBody>
                <a:bodyPr wrap="none" rtlCol="0">
                  <a:spAutoFit/>
                </a:bodyPr>
                <a:lstStyle/>
                <a:p>
                  <a:r>
                    <a:rPr lang="en-US" dirty="0" err="1"/>
                    <a:t>v</a:t>
                  </a:r>
                  <a:r>
                    <a:rPr lang="en-US" baseline="-25000" dirty="0" err="1"/>
                    <a:t>min</a:t>
                  </a:r>
                  <a:endParaRPr lang="en-US" dirty="0"/>
                </a:p>
              </p:txBody>
            </p:sp>
            <p:sp>
              <p:nvSpPr>
                <p:cNvPr id="11" name="TextBox 10">
                  <a:extLst>
                    <a:ext uri="{FF2B5EF4-FFF2-40B4-BE49-F238E27FC236}">
                      <a16:creationId xmlns:a16="http://schemas.microsoft.com/office/drawing/2014/main" id="{03EF05D6-59DF-CA72-80DC-F12C5C03676F}"/>
                    </a:ext>
                  </a:extLst>
                </p:cNvPr>
                <p:cNvSpPr txBox="1"/>
                <p:nvPr/>
              </p:nvSpPr>
              <p:spPr>
                <a:xfrm>
                  <a:off x="7810500" y="1675884"/>
                  <a:ext cx="590226" cy="369332"/>
                </a:xfrm>
                <a:prstGeom prst="rect">
                  <a:avLst/>
                </a:prstGeom>
                <a:solidFill>
                  <a:schemeClr val="bg1"/>
                </a:solidFill>
              </p:spPr>
              <p:txBody>
                <a:bodyPr wrap="none" rtlCol="0">
                  <a:spAutoFit/>
                </a:bodyPr>
                <a:lstStyle/>
                <a:p>
                  <a:r>
                    <a:rPr lang="en-US" dirty="0" err="1"/>
                    <a:t>v</a:t>
                  </a:r>
                  <a:r>
                    <a:rPr lang="en-US" baseline="-25000" dirty="0" err="1"/>
                    <a:t>max</a:t>
                  </a:r>
                  <a:endParaRPr lang="en-US" dirty="0"/>
                </a:p>
              </p:txBody>
            </p:sp>
          </p:grpSp>
          <p:sp>
            <p:nvSpPr>
              <p:cNvPr id="19" name="TextBox 18">
                <a:extLst>
                  <a:ext uri="{FF2B5EF4-FFF2-40B4-BE49-F238E27FC236}">
                    <a16:creationId xmlns:a16="http://schemas.microsoft.com/office/drawing/2014/main" id="{9CC9E771-C13A-640E-8B79-3B3448A94D9D}"/>
                  </a:ext>
                </a:extLst>
              </p:cNvPr>
              <p:cNvSpPr txBox="1"/>
              <p:nvPr/>
            </p:nvSpPr>
            <p:spPr>
              <a:xfrm>
                <a:off x="9285634" y="2297668"/>
                <a:ext cx="1709122" cy="1200329"/>
              </a:xfrm>
              <a:prstGeom prst="rect">
                <a:avLst/>
              </a:prstGeom>
              <a:noFill/>
            </p:spPr>
            <p:txBody>
              <a:bodyPr wrap="none" rtlCol="0">
                <a:spAutoFit/>
              </a:bodyPr>
              <a:lstStyle/>
              <a:p>
                <a:r>
                  <a:rPr lang="en-US" i="1" dirty="0" err="1">
                    <a:effectLst/>
                    <a:latin typeface="Helvetica" pitchFamily="2" charset="0"/>
                  </a:rPr>
                  <a:t>v</a:t>
                </a:r>
                <a:r>
                  <a:rPr lang="en-US" i="1" baseline="-25000" dirty="0" err="1">
                    <a:effectLst/>
                    <a:latin typeface="Helvetica" pitchFamily="2" charset="0"/>
                  </a:rPr>
                  <a:t>n</a:t>
                </a:r>
                <a:r>
                  <a:rPr lang="en-US" i="1" dirty="0">
                    <a:effectLst/>
                    <a:latin typeface="Helvetica" pitchFamily="2" charset="0"/>
                  </a:rPr>
                  <a:t> = v</a:t>
                </a:r>
                <a:r>
                  <a:rPr lang="en-US" i="1" baseline="-25000" dirty="0">
                    <a:effectLst/>
                    <a:latin typeface="Helvetica" pitchFamily="2" charset="0"/>
                  </a:rPr>
                  <a:t>n-1</a:t>
                </a:r>
                <a:r>
                  <a:rPr lang="en-US" i="1" dirty="0">
                    <a:effectLst/>
                    <a:latin typeface="Helvetica" pitchFamily="2" charset="0"/>
                  </a:rPr>
                  <a:t> + n*</a:t>
                </a:r>
                <a:r>
                  <a:rPr lang="en-US" i="1" dirty="0" err="1">
                    <a:effectLst/>
                    <a:latin typeface="Helvetica" pitchFamily="2" charset="0"/>
                  </a:rPr>
                  <a:t>v</a:t>
                </a:r>
                <a:r>
                  <a:rPr lang="en-US" i="1" baseline="-25000" dirty="0" err="1">
                    <a:effectLst/>
                    <a:latin typeface="Helvetica" pitchFamily="2" charset="0"/>
                  </a:rPr>
                  <a:t>rs</a:t>
                </a:r>
                <a:endParaRPr lang="en-US" i="1" baseline="-25000" dirty="0">
                  <a:effectLst/>
                  <a:latin typeface="Helvetica" pitchFamily="2" charset="0"/>
                </a:endParaRPr>
              </a:p>
              <a:p>
                <a:r>
                  <a:rPr lang="en-US" i="1" dirty="0" err="1">
                    <a:latin typeface="Helvetica" pitchFamily="2" charset="0"/>
                  </a:rPr>
                  <a:t>v</a:t>
                </a:r>
                <a:r>
                  <a:rPr lang="en-US" i="1" baseline="-25000" dirty="0" err="1">
                    <a:latin typeface="Helvetica" pitchFamily="2" charset="0"/>
                  </a:rPr>
                  <a:t>max</a:t>
                </a:r>
                <a:r>
                  <a:rPr lang="en-US" dirty="0"/>
                  <a:t> = 3.3V</a:t>
                </a:r>
              </a:p>
              <a:p>
                <a:r>
                  <a:rPr lang="en-US" i="1" dirty="0" err="1">
                    <a:latin typeface="Helvetica" pitchFamily="2" charset="0"/>
                  </a:rPr>
                  <a:t>v</a:t>
                </a:r>
                <a:r>
                  <a:rPr lang="en-US" i="1" baseline="-25000" dirty="0" err="1">
                    <a:latin typeface="Helvetica" pitchFamily="2" charset="0"/>
                  </a:rPr>
                  <a:t>min</a:t>
                </a:r>
                <a:r>
                  <a:rPr lang="en-US" dirty="0"/>
                  <a:t>  = 3.0V</a:t>
                </a:r>
                <a:br>
                  <a:rPr lang="en-US" dirty="0"/>
                </a:br>
                <a:endParaRPr lang="en-US" dirty="0"/>
              </a:p>
            </p:txBody>
          </p:sp>
        </p:grpSp>
        <p:sp>
          <p:nvSpPr>
            <p:cNvPr id="24" name="TextBox 23">
              <a:extLst>
                <a:ext uri="{FF2B5EF4-FFF2-40B4-BE49-F238E27FC236}">
                  <a16:creationId xmlns:a16="http://schemas.microsoft.com/office/drawing/2014/main" id="{94F96FC8-0488-5C5C-B2EF-29401710E8D5}"/>
                </a:ext>
              </a:extLst>
            </p:cNvPr>
            <p:cNvSpPr txBox="1"/>
            <p:nvPr/>
          </p:nvSpPr>
          <p:spPr>
            <a:xfrm>
              <a:off x="427478" y="2703129"/>
              <a:ext cx="1467068" cy="646331"/>
            </a:xfrm>
            <a:prstGeom prst="rect">
              <a:avLst/>
            </a:prstGeom>
            <a:noFill/>
            <a:ln w="28575">
              <a:solidFill>
                <a:srgbClr val="0070C0"/>
              </a:solidFill>
            </a:ln>
          </p:spPr>
          <p:txBody>
            <a:bodyPr wrap="none" rtlCol="0">
              <a:spAutoFit/>
            </a:bodyPr>
            <a:lstStyle/>
            <a:p>
              <a:r>
                <a:rPr lang="en-US" dirty="0"/>
                <a:t>Encoding at </a:t>
              </a:r>
              <a:br>
                <a:rPr lang="en-US" dirty="0"/>
              </a:br>
              <a:r>
                <a:rPr lang="en-US" dirty="0" err="1"/>
                <a:t>RetroIoT</a:t>
              </a:r>
              <a:r>
                <a:rPr lang="en-US" dirty="0"/>
                <a:t> </a:t>
              </a:r>
            </a:p>
          </p:txBody>
        </p:sp>
      </p:grpSp>
      <p:sp>
        <p:nvSpPr>
          <p:cNvPr id="26" name="TextBox 25">
            <a:extLst>
              <a:ext uri="{FF2B5EF4-FFF2-40B4-BE49-F238E27FC236}">
                <a16:creationId xmlns:a16="http://schemas.microsoft.com/office/drawing/2014/main" id="{A942A044-0F8D-2007-D5E1-4B742B0AAD22}"/>
              </a:ext>
            </a:extLst>
          </p:cNvPr>
          <p:cNvSpPr txBox="1"/>
          <p:nvPr/>
        </p:nvSpPr>
        <p:spPr>
          <a:xfrm>
            <a:off x="187523" y="4821769"/>
            <a:ext cx="1479892" cy="646331"/>
          </a:xfrm>
          <a:prstGeom prst="rect">
            <a:avLst/>
          </a:prstGeom>
          <a:noFill/>
          <a:ln w="28575">
            <a:solidFill>
              <a:srgbClr val="0070C0"/>
            </a:solidFill>
          </a:ln>
        </p:spPr>
        <p:txBody>
          <a:bodyPr wrap="none" rtlCol="0">
            <a:spAutoFit/>
          </a:bodyPr>
          <a:lstStyle/>
          <a:p>
            <a:r>
              <a:rPr lang="en-US" dirty="0"/>
              <a:t>Decoding at </a:t>
            </a:r>
            <a:br>
              <a:rPr lang="en-US" dirty="0"/>
            </a:br>
            <a:r>
              <a:rPr lang="en-US" dirty="0"/>
              <a:t>Cloud </a:t>
            </a:r>
          </a:p>
        </p:txBody>
      </p:sp>
      <p:grpSp>
        <p:nvGrpSpPr>
          <p:cNvPr id="12" name="Group 11">
            <a:extLst>
              <a:ext uri="{FF2B5EF4-FFF2-40B4-BE49-F238E27FC236}">
                <a16:creationId xmlns:a16="http://schemas.microsoft.com/office/drawing/2014/main" id="{6BE96CB9-0CF3-C018-24B5-1751CAD0CFD3}"/>
              </a:ext>
            </a:extLst>
          </p:cNvPr>
          <p:cNvGrpSpPr/>
          <p:nvPr/>
        </p:nvGrpSpPr>
        <p:grpSpPr>
          <a:xfrm>
            <a:off x="2410197" y="4123207"/>
            <a:ext cx="6515100" cy="2014499"/>
            <a:chOff x="2586002" y="4116374"/>
            <a:chExt cx="6515100" cy="2014499"/>
          </a:xfrm>
        </p:grpSpPr>
        <p:grpSp>
          <p:nvGrpSpPr>
            <p:cNvPr id="18" name="Group 17">
              <a:extLst>
                <a:ext uri="{FF2B5EF4-FFF2-40B4-BE49-F238E27FC236}">
                  <a16:creationId xmlns:a16="http://schemas.microsoft.com/office/drawing/2014/main" id="{CFBD0CBD-B8CC-62BF-8D1C-144AD3ECF7FB}"/>
                </a:ext>
              </a:extLst>
            </p:cNvPr>
            <p:cNvGrpSpPr/>
            <p:nvPr/>
          </p:nvGrpSpPr>
          <p:grpSpPr>
            <a:xfrm>
              <a:off x="2586002" y="4301041"/>
              <a:ext cx="6515100" cy="1829832"/>
              <a:chOff x="2800350" y="4432745"/>
              <a:chExt cx="6515100" cy="1829832"/>
            </a:xfrm>
          </p:grpSpPr>
          <p:pic>
            <p:nvPicPr>
              <p:cNvPr id="14" name="Picture 13">
                <a:extLst>
                  <a:ext uri="{FF2B5EF4-FFF2-40B4-BE49-F238E27FC236}">
                    <a16:creationId xmlns:a16="http://schemas.microsoft.com/office/drawing/2014/main" id="{13EDF628-F18B-2E4D-86CF-60EBB29EB71B}"/>
                  </a:ext>
                </a:extLst>
              </p:cNvPr>
              <p:cNvPicPr>
                <a:picLocks noChangeAspect="1"/>
              </p:cNvPicPr>
              <p:nvPr/>
            </p:nvPicPr>
            <p:blipFill rotWithShape="1">
              <a:blip r:embed="rId6"/>
              <a:srcRect t="41667"/>
              <a:stretch/>
            </p:blipFill>
            <p:spPr>
              <a:xfrm>
                <a:off x="2800350" y="4432745"/>
                <a:ext cx="6515100" cy="1829832"/>
              </a:xfrm>
              <a:prstGeom prst="rect">
                <a:avLst/>
              </a:prstGeom>
            </p:spPr>
          </p:pic>
          <p:cxnSp>
            <p:nvCxnSpPr>
              <p:cNvPr id="16" name="Straight Connector 15">
                <a:extLst>
                  <a:ext uri="{FF2B5EF4-FFF2-40B4-BE49-F238E27FC236}">
                    <a16:creationId xmlns:a16="http://schemas.microsoft.com/office/drawing/2014/main" id="{E0799C7A-B2F1-6650-557B-2A8384001422}"/>
                  </a:ext>
                </a:extLst>
              </p:cNvPr>
              <p:cNvCxnSpPr>
                <a:cxnSpLocks/>
              </p:cNvCxnSpPr>
              <p:nvPr/>
            </p:nvCxnSpPr>
            <p:spPr>
              <a:xfrm>
                <a:off x="4889500" y="4432745"/>
                <a:ext cx="2565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999368ED-1744-457F-F01D-49398F920124}"/>
                </a:ext>
              </a:extLst>
            </p:cNvPr>
            <p:cNvSpPr txBox="1"/>
            <p:nvPr/>
          </p:nvSpPr>
          <p:spPr>
            <a:xfrm>
              <a:off x="2721269" y="4116374"/>
              <a:ext cx="590226" cy="369332"/>
            </a:xfrm>
            <a:prstGeom prst="rect">
              <a:avLst/>
            </a:prstGeom>
            <a:solidFill>
              <a:schemeClr val="bg1"/>
            </a:solidFill>
          </p:spPr>
          <p:txBody>
            <a:bodyPr wrap="none" rtlCol="0">
              <a:spAutoFit/>
            </a:bodyPr>
            <a:lstStyle/>
            <a:p>
              <a:r>
                <a:rPr lang="en-US" dirty="0" err="1"/>
                <a:t>v</a:t>
              </a:r>
              <a:r>
                <a:rPr lang="en-US" baseline="-25000" dirty="0" err="1"/>
                <a:t>max</a:t>
              </a:r>
              <a:endParaRPr lang="en-US" dirty="0"/>
            </a:p>
          </p:txBody>
        </p:sp>
        <p:sp>
          <p:nvSpPr>
            <p:cNvPr id="29" name="TextBox 28">
              <a:extLst>
                <a:ext uri="{FF2B5EF4-FFF2-40B4-BE49-F238E27FC236}">
                  <a16:creationId xmlns:a16="http://schemas.microsoft.com/office/drawing/2014/main" id="{870378CF-3BDE-E9F9-FFD2-EB404F28B885}"/>
                </a:ext>
              </a:extLst>
            </p:cNvPr>
            <p:cNvSpPr txBox="1"/>
            <p:nvPr/>
          </p:nvSpPr>
          <p:spPr>
            <a:xfrm>
              <a:off x="3322743" y="5461267"/>
              <a:ext cx="546945" cy="369332"/>
            </a:xfrm>
            <a:prstGeom prst="rect">
              <a:avLst/>
            </a:prstGeom>
            <a:solidFill>
              <a:schemeClr val="bg1"/>
            </a:solidFill>
          </p:spPr>
          <p:txBody>
            <a:bodyPr wrap="none" rtlCol="0">
              <a:spAutoFit/>
            </a:bodyPr>
            <a:lstStyle/>
            <a:p>
              <a:r>
                <a:rPr lang="en-US" dirty="0" err="1"/>
                <a:t>v</a:t>
              </a:r>
              <a:r>
                <a:rPr lang="en-US" baseline="-25000" dirty="0" err="1"/>
                <a:t>min</a:t>
              </a:r>
              <a:endParaRPr lang="en-US" dirty="0"/>
            </a:p>
          </p:txBody>
        </p:sp>
      </p:grpSp>
    </p:spTree>
    <p:custDataLst>
      <p:tags r:id="rId1"/>
    </p:custDataLst>
    <p:extLst>
      <p:ext uri="{BB962C8B-B14F-4D97-AF65-F5344CB8AC3E}">
        <p14:creationId xmlns:p14="http://schemas.microsoft.com/office/powerpoint/2010/main" val="74925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14</a:t>
            </a:fld>
            <a:endParaRPr lang="en"/>
          </a:p>
        </p:txBody>
      </p:sp>
      <p:sp>
        <p:nvSpPr>
          <p:cNvPr id="9" name="Google Shape;88;p12">
            <a:extLst>
              <a:ext uri="{FF2B5EF4-FFF2-40B4-BE49-F238E27FC236}">
                <a16:creationId xmlns:a16="http://schemas.microsoft.com/office/drawing/2014/main" id="{4E0A770E-0363-CB30-A4BE-470B670DC4B8}"/>
              </a:ext>
            </a:extLst>
          </p:cNvPr>
          <p:cNvSpPr txBox="1">
            <a:spLocks/>
          </p:cNvSpPr>
          <p:nvPr/>
        </p:nvSpPr>
        <p:spPr>
          <a:xfrm>
            <a:off x="322530" y="11131"/>
            <a:ext cx="10702822" cy="931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How to transmit more than 7-bit data packet? </a:t>
            </a:r>
            <a:br>
              <a:rPr lang="en-US" sz="2800" b="1" dirty="0">
                <a:solidFill>
                  <a:schemeClr val="bg2"/>
                </a:solidFill>
              </a:rPr>
            </a:br>
            <a:r>
              <a:rPr lang="en-US" sz="2800" b="1" dirty="0">
                <a:solidFill>
                  <a:srgbClr val="EA670C"/>
                </a:solidFill>
              </a:rPr>
              <a:t>Multi-symbol metadata transmitting </a:t>
            </a:r>
            <a:endParaRPr lang="en-US" sz="2800" dirty="0">
              <a:solidFill>
                <a:srgbClr val="EA670C"/>
              </a:solidFill>
            </a:endParaRPr>
          </a:p>
        </p:txBody>
      </p:sp>
      <p:sp>
        <p:nvSpPr>
          <p:cNvPr id="2" name="TextBox 1">
            <a:extLst>
              <a:ext uri="{FF2B5EF4-FFF2-40B4-BE49-F238E27FC236}">
                <a16:creationId xmlns:a16="http://schemas.microsoft.com/office/drawing/2014/main" id="{F9BB86B6-4738-BD6E-9238-88DADE77A3A9}"/>
              </a:ext>
            </a:extLst>
          </p:cNvPr>
          <p:cNvSpPr txBox="1"/>
          <p:nvPr/>
        </p:nvSpPr>
        <p:spPr>
          <a:xfrm>
            <a:off x="1036689" y="1084963"/>
            <a:ext cx="8879354" cy="577850"/>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sz="2400" dirty="0"/>
              <a:t>The encoder needs to know when to encode the next symbol</a:t>
            </a:r>
          </a:p>
        </p:txBody>
      </p:sp>
      <p:grpSp>
        <p:nvGrpSpPr>
          <p:cNvPr id="3" name="Group 2">
            <a:extLst>
              <a:ext uri="{FF2B5EF4-FFF2-40B4-BE49-F238E27FC236}">
                <a16:creationId xmlns:a16="http://schemas.microsoft.com/office/drawing/2014/main" id="{4F17F77C-24BD-2E94-38EF-19C3DD7E9397}"/>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AFF7A404-C4B4-D37D-0968-AE5731FE82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BC3676C-637A-91F8-6387-8FBFF378F64E}"/>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grpSp>
        <p:nvGrpSpPr>
          <p:cNvPr id="6" name="Group 5">
            <a:extLst>
              <a:ext uri="{FF2B5EF4-FFF2-40B4-BE49-F238E27FC236}">
                <a16:creationId xmlns:a16="http://schemas.microsoft.com/office/drawing/2014/main" id="{89F68677-F272-88E6-87A8-0C5A9C9FD068}"/>
              </a:ext>
            </a:extLst>
          </p:cNvPr>
          <p:cNvGrpSpPr/>
          <p:nvPr/>
        </p:nvGrpSpPr>
        <p:grpSpPr>
          <a:xfrm>
            <a:off x="900541" y="2265077"/>
            <a:ext cx="1523765" cy="639681"/>
            <a:chOff x="924238" y="2595499"/>
            <a:chExt cx="1523765" cy="639681"/>
          </a:xfrm>
        </p:grpSpPr>
        <p:pic>
          <p:nvPicPr>
            <p:cNvPr id="8" name="Graphic 7" descr="Battery outline">
              <a:extLst>
                <a:ext uri="{FF2B5EF4-FFF2-40B4-BE49-F238E27FC236}">
                  <a16:creationId xmlns:a16="http://schemas.microsoft.com/office/drawing/2014/main" id="{4CE333F8-83DA-6E0B-8131-691EBF6EF9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808322" y="2595499"/>
              <a:ext cx="639681" cy="639681"/>
            </a:xfrm>
            <a:prstGeom prst="rect">
              <a:avLst/>
            </a:prstGeom>
          </p:spPr>
        </p:pic>
        <p:sp>
          <p:nvSpPr>
            <p:cNvPr id="10" name="TextBox 9">
              <a:extLst>
                <a:ext uri="{FF2B5EF4-FFF2-40B4-BE49-F238E27FC236}">
                  <a16:creationId xmlns:a16="http://schemas.microsoft.com/office/drawing/2014/main" id="{D888F71C-4E3D-5D5C-F944-EDD6CF757BE5}"/>
                </a:ext>
              </a:extLst>
            </p:cNvPr>
            <p:cNvSpPr txBox="1"/>
            <p:nvPr/>
          </p:nvSpPr>
          <p:spPr>
            <a:xfrm>
              <a:off x="924238" y="2786632"/>
              <a:ext cx="915635" cy="369332"/>
            </a:xfrm>
            <a:prstGeom prst="rect">
              <a:avLst/>
            </a:prstGeom>
            <a:noFill/>
          </p:spPr>
          <p:txBody>
            <a:bodyPr wrap="none" rtlCol="0">
              <a:spAutoFit/>
            </a:bodyPr>
            <a:lstStyle/>
            <a:p>
              <a:r>
                <a:rPr lang="en-US" dirty="0"/>
                <a:t>Battery</a:t>
              </a:r>
            </a:p>
          </p:txBody>
        </p:sp>
      </p:grpSp>
      <p:grpSp>
        <p:nvGrpSpPr>
          <p:cNvPr id="11" name="Group 10">
            <a:extLst>
              <a:ext uri="{FF2B5EF4-FFF2-40B4-BE49-F238E27FC236}">
                <a16:creationId xmlns:a16="http://schemas.microsoft.com/office/drawing/2014/main" id="{CFA070D3-509F-09E1-9704-01AA72919651}"/>
              </a:ext>
            </a:extLst>
          </p:cNvPr>
          <p:cNvGrpSpPr/>
          <p:nvPr/>
        </p:nvGrpSpPr>
        <p:grpSpPr>
          <a:xfrm>
            <a:off x="9539607" y="2540650"/>
            <a:ext cx="2042226" cy="728217"/>
            <a:chOff x="6946900" y="2463800"/>
            <a:chExt cx="2042226" cy="728217"/>
          </a:xfrm>
        </p:grpSpPr>
        <p:sp>
          <p:nvSpPr>
            <p:cNvPr id="12" name="Rectangle 11">
              <a:extLst>
                <a:ext uri="{FF2B5EF4-FFF2-40B4-BE49-F238E27FC236}">
                  <a16:creationId xmlns:a16="http://schemas.microsoft.com/office/drawing/2014/main" id="{EB45659F-E841-5278-3C8E-0B6A03A2B607}"/>
                </a:ext>
              </a:extLst>
            </p:cNvPr>
            <p:cNvSpPr/>
            <p:nvPr/>
          </p:nvSpPr>
          <p:spPr>
            <a:xfrm>
              <a:off x="6946900" y="2463800"/>
              <a:ext cx="2042226" cy="728217"/>
            </a:xfrm>
            <a:prstGeom prst="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IoT device</a:t>
              </a:r>
            </a:p>
          </p:txBody>
        </p:sp>
        <p:grpSp>
          <p:nvGrpSpPr>
            <p:cNvPr id="13" name="Group 12">
              <a:extLst>
                <a:ext uri="{FF2B5EF4-FFF2-40B4-BE49-F238E27FC236}">
                  <a16:creationId xmlns:a16="http://schemas.microsoft.com/office/drawing/2014/main" id="{1C3EA99F-2A4A-B736-D942-751384D61997}"/>
                </a:ext>
              </a:extLst>
            </p:cNvPr>
            <p:cNvGrpSpPr/>
            <p:nvPr/>
          </p:nvGrpSpPr>
          <p:grpSpPr>
            <a:xfrm>
              <a:off x="6972364" y="2567558"/>
              <a:ext cx="291972" cy="520700"/>
              <a:chOff x="4599123" y="2956837"/>
              <a:chExt cx="291843" cy="598743"/>
            </a:xfrm>
          </p:grpSpPr>
          <p:pic>
            <p:nvPicPr>
              <p:cNvPr id="14" name="Graphic 13" descr="Add with solid fill">
                <a:extLst>
                  <a:ext uri="{FF2B5EF4-FFF2-40B4-BE49-F238E27FC236}">
                    <a16:creationId xmlns:a16="http://schemas.microsoft.com/office/drawing/2014/main" id="{4371267B-6EF3-44B5-1DCC-BF2E3136AA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99123" y="2956837"/>
                <a:ext cx="291843" cy="291843"/>
              </a:xfrm>
              <a:prstGeom prst="rect">
                <a:avLst/>
              </a:prstGeom>
            </p:spPr>
          </p:pic>
          <p:cxnSp>
            <p:nvCxnSpPr>
              <p:cNvPr id="15" name="Straight Connector 14">
                <a:extLst>
                  <a:ext uri="{FF2B5EF4-FFF2-40B4-BE49-F238E27FC236}">
                    <a16:creationId xmlns:a16="http://schemas.microsoft.com/office/drawing/2014/main" id="{D9792732-9815-EA5C-0CAD-E6D9B0D8537D}"/>
                  </a:ext>
                </a:extLst>
              </p:cNvPr>
              <p:cNvCxnSpPr/>
              <p:nvPr/>
            </p:nvCxnSpPr>
            <p:spPr>
              <a:xfrm>
                <a:off x="4636312" y="3555580"/>
                <a:ext cx="22334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17" name="Straight Arrow Connector 16">
            <a:extLst>
              <a:ext uri="{FF2B5EF4-FFF2-40B4-BE49-F238E27FC236}">
                <a16:creationId xmlns:a16="http://schemas.microsoft.com/office/drawing/2014/main" id="{BF88493F-86FD-785D-5971-EAD7B5E379EC}"/>
              </a:ext>
            </a:extLst>
          </p:cNvPr>
          <p:cNvCxnSpPr>
            <a:cxnSpLocks/>
          </p:cNvCxnSpPr>
          <p:nvPr/>
        </p:nvCxnSpPr>
        <p:spPr>
          <a:xfrm>
            <a:off x="2563831" y="2592946"/>
            <a:ext cx="4566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AC2D1E7-0270-9142-E003-046EC6203058}"/>
              </a:ext>
            </a:extLst>
          </p:cNvPr>
          <p:cNvCxnSpPr>
            <a:cxnSpLocks/>
            <a:stCxn id="33" idx="1"/>
          </p:cNvCxnSpPr>
          <p:nvPr/>
        </p:nvCxnSpPr>
        <p:spPr>
          <a:xfrm>
            <a:off x="2563831" y="3245444"/>
            <a:ext cx="4566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4DDAE8-47CB-A31A-DD65-5260E68404A2}"/>
              </a:ext>
            </a:extLst>
          </p:cNvPr>
          <p:cNvSpPr/>
          <p:nvPr/>
        </p:nvSpPr>
        <p:spPr>
          <a:xfrm>
            <a:off x="3186822" y="1813180"/>
            <a:ext cx="5423427" cy="1966046"/>
          </a:xfrm>
          <a:prstGeom prst="rect">
            <a:avLst/>
          </a:prstGeom>
          <a:noFill/>
          <a:ln>
            <a:solidFill>
              <a:srgbClr val="EA67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FA42C2C9-EB77-3F87-36F8-07D1CA989195}"/>
              </a:ext>
            </a:extLst>
          </p:cNvPr>
          <p:cNvCxnSpPr>
            <a:cxnSpLocks/>
          </p:cNvCxnSpPr>
          <p:nvPr/>
        </p:nvCxnSpPr>
        <p:spPr>
          <a:xfrm>
            <a:off x="8666651" y="2907255"/>
            <a:ext cx="768174"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8F35B47-4B26-AE5A-B8EC-D5E18D52B022}"/>
              </a:ext>
            </a:extLst>
          </p:cNvPr>
          <p:cNvSpPr txBox="1"/>
          <p:nvPr/>
        </p:nvSpPr>
        <p:spPr>
          <a:xfrm>
            <a:off x="3198542" y="1813180"/>
            <a:ext cx="1813317" cy="369332"/>
          </a:xfrm>
          <a:prstGeom prst="rect">
            <a:avLst/>
          </a:prstGeom>
          <a:noFill/>
        </p:spPr>
        <p:txBody>
          <a:bodyPr wrap="none" rtlCol="0">
            <a:spAutoFit/>
          </a:bodyPr>
          <a:lstStyle/>
          <a:p>
            <a:r>
              <a:rPr lang="en-US" dirty="0"/>
              <a:t>Digital Encoder </a:t>
            </a:r>
          </a:p>
        </p:txBody>
      </p:sp>
      <p:sp>
        <p:nvSpPr>
          <p:cNvPr id="22" name="TextBox 21">
            <a:extLst>
              <a:ext uri="{FF2B5EF4-FFF2-40B4-BE49-F238E27FC236}">
                <a16:creationId xmlns:a16="http://schemas.microsoft.com/office/drawing/2014/main" id="{6A06B265-E230-CB53-31B1-7C632C29CDED}"/>
              </a:ext>
            </a:extLst>
          </p:cNvPr>
          <p:cNvSpPr txBox="1"/>
          <p:nvPr/>
        </p:nvSpPr>
        <p:spPr>
          <a:xfrm>
            <a:off x="6042087" y="2469836"/>
            <a:ext cx="1097903" cy="830997"/>
          </a:xfrm>
          <a:prstGeom prst="rect">
            <a:avLst/>
          </a:prstGeom>
          <a:noFill/>
          <a:ln w="31750">
            <a:solidFill>
              <a:srgbClr val="00B050"/>
            </a:solidFill>
          </a:ln>
        </p:spPr>
        <p:txBody>
          <a:bodyPr wrap="square" rtlCol="0">
            <a:spAutoFit/>
          </a:bodyPr>
          <a:lstStyle/>
          <a:p>
            <a:pPr algn="ctr"/>
            <a:r>
              <a:rPr lang="en-US" sz="1600" dirty="0"/>
              <a:t>Programmable LDO</a:t>
            </a:r>
          </a:p>
        </p:txBody>
      </p:sp>
      <p:sp>
        <p:nvSpPr>
          <p:cNvPr id="23" name="TextBox 22">
            <a:extLst>
              <a:ext uri="{FF2B5EF4-FFF2-40B4-BE49-F238E27FC236}">
                <a16:creationId xmlns:a16="http://schemas.microsoft.com/office/drawing/2014/main" id="{043C6F0A-C7CB-4B07-0DFF-E22E762DB348}"/>
              </a:ext>
            </a:extLst>
          </p:cNvPr>
          <p:cNvSpPr txBox="1"/>
          <p:nvPr/>
        </p:nvSpPr>
        <p:spPr>
          <a:xfrm>
            <a:off x="4319946" y="2592948"/>
            <a:ext cx="1504268" cy="584775"/>
          </a:xfrm>
          <a:prstGeom prst="rect">
            <a:avLst/>
          </a:prstGeom>
          <a:noFill/>
          <a:ln w="31750">
            <a:solidFill>
              <a:srgbClr val="00B050"/>
            </a:solidFill>
          </a:ln>
        </p:spPr>
        <p:txBody>
          <a:bodyPr wrap="square" rtlCol="0">
            <a:spAutoFit/>
          </a:bodyPr>
          <a:lstStyle/>
          <a:p>
            <a:r>
              <a:rPr lang="en-US" sz="1600" dirty="0"/>
              <a:t>DAC Current Source</a:t>
            </a:r>
          </a:p>
        </p:txBody>
      </p:sp>
      <p:sp>
        <p:nvSpPr>
          <p:cNvPr id="24" name="TextBox 23">
            <a:extLst>
              <a:ext uri="{FF2B5EF4-FFF2-40B4-BE49-F238E27FC236}">
                <a16:creationId xmlns:a16="http://schemas.microsoft.com/office/drawing/2014/main" id="{3A94EA1B-CA2E-0B76-564F-71EB8288C642}"/>
              </a:ext>
            </a:extLst>
          </p:cNvPr>
          <p:cNvSpPr txBox="1"/>
          <p:nvPr/>
        </p:nvSpPr>
        <p:spPr>
          <a:xfrm>
            <a:off x="3343750" y="2716059"/>
            <a:ext cx="708873" cy="338554"/>
          </a:xfrm>
          <a:prstGeom prst="rect">
            <a:avLst/>
          </a:prstGeom>
          <a:noFill/>
          <a:ln w="31750">
            <a:solidFill>
              <a:srgbClr val="00B050"/>
            </a:solidFill>
          </a:ln>
        </p:spPr>
        <p:txBody>
          <a:bodyPr wrap="square" rtlCol="0">
            <a:spAutoFit/>
          </a:bodyPr>
          <a:lstStyle/>
          <a:p>
            <a:r>
              <a:rPr lang="en-US" sz="1600" dirty="0"/>
              <a:t>MCU</a:t>
            </a:r>
          </a:p>
        </p:txBody>
      </p:sp>
      <p:cxnSp>
        <p:nvCxnSpPr>
          <p:cNvPr id="25" name="Straight Arrow Connector 24">
            <a:extLst>
              <a:ext uri="{FF2B5EF4-FFF2-40B4-BE49-F238E27FC236}">
                <a16:creationId xmlns:a16="http://schemas.microsoft.com/office/drawing/2014/main" id="{582D8ACB-C7FD-9221-8A73-DE0996AB32E6}"/>
              </a:ext>
            </a:extLst>
          </p:cNvPr>
          <p:cNvCxnSpPr>
            <a:cxnSpLocks/>
            <a:stCxn id="23" idx="3"/>
            <a:endCxn id="22" idx="1"/>
          </p:cNvCxnSpPr>
          <p:nvPr/>
        </p:nvCxnSpPr>
        <p:spPr>
          <a:xfrm flipV="1">
            <a:off x="5824214" y="2885335"/>
            <a:ext cx="217873" cy="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58DB142-E87A-EC49-C143-7AAA68D835B8}"/>
              </a:ext>
            </a:extLst>
          </p:cNvPr>
          <p:cNvCxnSpPr>
            <a:stCxn id="24" idx="3"/>
            <a:endCxn id="23" idx="1"/>
          </p:cNvCxnSpPr>
          <p:nvPr/>
        </p:nvCxnSpPr>
        <p:spPr>
          <a:xfrm>
            <a:off x="4052623" y="2885336"/>
            <a:ext cx="267323"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758F350A-9F4E-2188-292C-01DB023E51ED}"/>
              </a:ext>
            </a:extLst>
          </p:cNvPr>
          <p:cNvGrpSpPr/>
          <p:nvPr/>
        </p:nvGrpSpPr>
        <p:grpSpPr>
          <a:xfrm>
            <a:off x="-6027" y="3078579"/>
            <a:ext cx="2569858" cy="385946"/>
            <a:chOff x="-14573" y="3386298"/>
            <a:chExt cx="2856684" cy="385946"/>
          </a:xfrm>
        </p:grpSpPr>
        <p:sp>
          <p:nvSpPr>
            <p:cNvPr id="32" name="TextBox 31">
              <a:extLst>
                <a:ext uri="{FF2B5EF4-FFF2-40B4-BE49-F238E27FC236}">
                  <a16:creationId xmlns:a16="http://schemas.microsoft.com/office/drawing/2014/main" id="{B3CBDFF2-EDDC-DA4C-02FC-1415B6CB6226}"/>
                </a:ext>
              </a:extLst>
            </p:cNvPr>
            <p:cNvSpPr txBox="1"/>
            <p:nvPr/>
          </p:nvSpPr>
          <p:spPr>
            <a:xfrm>
              <a:off x="-14573" y="3402912"/>
              <a:ext cx="1390124" cy="369332"/>
            </a:xfrm>
            <a:prstGeom prst="rect">
              <a:avLst/>
            </a:prstGeom>
            <a:noFill/>
          </p:spPr>
          <p:txBody>
            <a:bodyPr wrap="none" rtlCol="0">
              <a:spAutoFit/>
            </a:bodyPr>
            <a:lstStyle/>
            <a:p>
              <a:r>
                <a:rPr lang="en-US" dirty="0"/>
                <a:t>Digital input</a:t>
              </a:r>
            </a:p>
          </p:txBody>
        </p:sp>
        <p:pic>
          <p:nvPicPr>
            <p:cNvPr id="33" name="Picture 32" descr="Diagram&#10;&#10;Description automatically generated with medium confidence">
              <a:extLst>
                <a:ext uri="{FF2B5EF4-FFF2-40B4-BE49-F238E27FC236}">
                  <a16:creationId xmlns:a16="http://schemas.microsoft.com/office/drawing/2014/main" id="{EE1D2C0D-9DDD-9B9B-5BC4-E008626A1324}"/>
                </a:ext>
              </a:extLst>
            </p:cNvPr>
            <p:cNvPicPr>
              <a:picLocks/>
            </p:cNvPicPr>
            <p:nvPr/>
          </p:nvPicPr>
          <p:blipFill rotWithShape="1">
            <a:blip r:embed="rId9"/>
            <a:srcRect t="77407"/>
            <a:stretch/>
          </p:blipFill>
          <p:spPr>
            <a:xfrm flipH="1">
              <a:off x="1497669" y="3386298"/>
              <a:ext cx="1344442" cy="333729"/>
            </a:xfrm>
            <a:prstGeom prst="rect">
              <a:avLst/>
            </a:prstGeom>
          </p:spPr>
        </p:pic>
      </p:grpSp>
      <p:grpSp>
        <p:nvGrpSpPr>
          <p:cNvPr id="55" name="Group 54">
            <a:extLst>
              <a:ext uri="{FF2B5EF4-FFF2-40B4-BE49-F238E27FC236}">
                <a16:creationId xmlns:a16="http://schemas.microsoft.com/office/drawing/2014/main" id="{1A14B5C8-A123-90AB-DB9C-36051B0A10D2}"/>
              </a:ext>
            </a:extLst>
          </p:cNvPr>
          <p:cNvGrpSpPr/>
          <p:nvPr/>
        </p:nvGrpSpPr>
        <p:grpSpPr>
          <a:xfrm>
            <a:off x="3698187" y="1710261"/>
            <a:ext cx="8218577" cy="1467461"/>
            <a:chOff x="3698187" y="1710261"/>
            <a:chExt cx="8218577" cy="1467461"/>
          </a:xfrm>
        </p:grpSpPr>
        <p:cxnSp>
          <p:nvCxnSpPr>
            <p:cNvPr id="45" name="Elbow Connector 44">
              <a:extLst>
                <a:ext uri="{FF2B5EF4-FFF2-40B4-BE49-F238E27FC236}">
                  <a16:creationId xmlns:a16="http://schemas.microsoft.com/office/drawing/2014/main" id="{FC13D40B-F376-FFF6-E399-237E39A19A25}"/>
                </a:ext>
              </a:extLst>
            </p:cNvPr>
            <p:cNvCxnSpPr>
              <a:stCxn id="35" idx="2"/>
              <a:endCxn id="24" idx="2"/>
            </p:cNvCxnSpPr>
            <p:nvPr/>
          </p:nvCxnSpPr>
          <p:spPr>
            <a:xfrm rot="5400000" flipH="1">
              <a:off x="5771256" y="981545"/>
              <a:ext cx="123108" cy="4269245"/>
            </a:xfrm>
            <a:prstGeom prst="bentConnector3">
              <a:avLst>
                <a:gd name="adj1" fmla="val -18569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13370E16-39E4-81C6-A0B9-C0B96963ACCA}"/>
                </a:ext>
              </a:extLst>
            </p:cNvPr>
            <p:cNvGrpSpPr/>
            <p:nvPr/>
          </p:nvGrpSpPr>
          <p:grpSpPr>
            <a:xfrm>
              <a:off x="7139990" y="1710261"/>
              <a:ext cx="4776774" cy="1467460"/>
              <a:chOff x="7139990" y="1710261"/>
              <a:chExt cx="4776774" cy="1467460"/>
            </a:xfrm>
          </p:grpSpPr>
          <p:sp>
            <p:nvSpPr>
              <p:cNvPr id="35" name="TextBox 34">
                <a:extLst>
                  <a:ext uri="{FF2B5EF4-FFF2-40B4-BE49-F238E27FC236}">
                    <a16:creationId xmlns:a16="http://schemas.microsoft.com/office/drawing/2014/main" id="{13877C53-7432-28EF-FF68-136914C87666}"/>
                  </a:ext>
                </a:extLst>
              </p:cNvPr>
              <p:cNvSpPr txBox="1"/>
              <p:nvPr/>
            </p:nvSpPr>
            <p:spPr>
              <a:xfrm>
                <a:off x="7418480" y="2592946"/>
                <a:ext cx="1097903" cy="584775"/>
              </a:xfrm>
              <a:prstGeom prst="rect">
                <a:avLst/>
              </a:prstGeom>
              <a:noFill/>
              <a:ln w="31750">
                <a:solidFill>
                  <a:srgbClr val="7030A0"/>
                </a:solidFill>
              </a:ln>
            </p:spPr>
            <p:txBody>
              <a:bodyPr wrap="square" rtlCol="0">
                <a:spAutoFit/>
              </a:bodyPr>
              <a:lstStyle/>
              <a:p>
                <a:pPr algn="ctr"/>
                <a:r>
                  <a:rPr lang="en-US" sz="1600" dirty="0"/>
                  <a:t>Current monitor</a:t>
                </a:r>
              </a:p>
            </p:txBody>
          </p:sp>
          <p:cxnSp>
            <p:nvCxnSpPr>
              <p:cNvPr id="39" name="Straight Arrow Connector 38">
                <a:extLst>
                  <a:ext uri="{FF2B5EF4-FFF2-40B4-BE49-F238E27FC236}">
                    <a16:creationId xmlns:a16="http://schemas.microsoft.com/office/drawing/2014/main" id="{72D72814-7798-7707-A600-97BD51F18DDE}"/>
                  </a:ext>
                </a:extLst>
              </p:cNvPr>
              <p:cNvCxnSpPr>
                <a:cxnSpLocks/>
                <a:stCxn id="22" idx="3"/>
                <a:endCxn id="35" idx="1"/>
              </p:cNvCxnSpPr>
              <p:nvPr/>
            </p:nvCxnSpPr>
            <p:spPr>
              <a:xfrm flipV="1">
                <a:off x="7139990" y="2885334"/>
                <a:ext cx="278490" cy="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96D868E-A446-328F-3057-1D706EEB3EB1}"/>
                  </a:ext>
                </a:extLst>
              </p:cNvPr>
              <p:cNvSpPr txBox="1"/>
              <p:nvPr/>
            </p:nvSpPr>
            <p:spPr>
              <a:xfrm>
                <a:off x="9306111" y="1710261"/>
                <a:ext cx="2610653" cy="646331"/>
              </a:xfrm>
              <a:prstGeom prst="rect">
                <a:avLst/>
              </a:prstGeom>
              <a:noFill/>
            </p:spPr>
            <p:txBody>
              <a:bodyPr wrap="square" rtlCol="0">
                <a:spAutoFit/>
              </a:bodyPr>
              <a:lstStyle/>
              <a:p>
                <a:r>
                  <a:rPr lang="en-US" dirty="0"/>
                  <a:t>Detects transmission current spikes</a:t>
                </a:r>
              </a:p>
            </p:txBody>
          </p:sp>
          <p:cxnSp>
            <p:nvCxnSpPr>
              <p:cNvPr id="48" name="Straight Arrow Connector 47">
                <a:extLst>
                  <a:ext uri="{FF2B5EF4-FFF2-40B4-BE49-F238E27FC236}">
                    <a16:creationId xmlns:a16="http://schemas.microsoft.com/office/drawing/2014/main" id="{2DECFC72-A3CC-F0BC-795B-335A3F2CF146}"/>
                  </a:ext>
                </a:extLst>
              </p:cNvPr>
              <p:cNvCxnSpPr>
                <a:cxnSpLocks/>
                <a:stCxn id="46" idx="1"/>
              </p:cNvCxnSpPr>
              <p:nvPr/>
            </p:nvCxnSpPr>
            <p:spPr>
              <a:xfrm flipH="1">
                <a:off x="8385852" y="2033427"/>
                <a:ext cx="920259" cy="55951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grpSp>
      <p:sp>
        <p:nvSpPr>
          <p:cNvPr id="56" name="TextBox 55">
            <a:extLst>
              <a:ext uri="{FF2B5EF4-FFF2-40B4-BE49-F238E27FC236}">
                <a16:creationId xmlns:a16="http://schemas.microsoft.com/office/drawing/2014/main" id="{6D48421D-E84B-F4DE-6B45-692DFB83741C}"/>
              </a:ext>
            </a:extLst>
          </p:cNvPr>
          <p:cNvSpPr txBox="1"/>
          <p:nvPr/>
        </p:nvSpPr>
        <p:spPr>
          <a:xfrm>
            <a:off x="1099412" y="3927984"/>
            <a:ext cx="7643439" cy="577850"/>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sz="2400" dirty="0"/>
              <a:t>Needs to identify the start and end of the metadata </a:t>
            </a:r>
          </a:p>
        </p:txBody>
      </p:sp>
      <p:grpSp>
        <p:nvGrpSpPr>
          <p:cNvPr id="91" name="Group 90">
            <a:extLst>
              <a:ext uri="{FF2B5EF4-FFF2-40B4-BE49-F238E27FC236}">
                <a16:creationId xmlns:a16="http://schemas.microsoft.com/office/drawing/2014/main" id="{C1193099-CF5C-CDEA-3B44-0FF0B402EA89}"/>
              </a:ext>
            </a:extLst>
          </p:cNvPr>
          <p:cNvGrpSpPr/>
          <p:nvPr/>
        </p:nvGrpSpPr>
        <p:grpSpPr>
          <a:xfrm>
            <a:off x="1768496" y="4849098"/>
            <a:ext cx="9904737" cy="1527706"/>
            <a:chOff x="2139233" y="4832821"/>
            <a:chExt cx="9904737" cy="1527706"/>
          </a:xfrm>
        </p:grpSpPr>
        <p:sp>
          <p:nvSpPr>
            <p:cNvPr id="62" name="TextBox 61">
              <a:extLst>
                <a:ext uri="{FF2B5EF4-FFF2-40B4-BE49-F238E27FC236}">
                  <a16:creationId xmlns:a16="http://schemas.microsoft.com/office/drawing/2014/main" id="{1CAE742A-B31F-572E-0E24-BA6275CCA831}"/>
                </a:ext>
              </a:extLst>
            </p:cNvPr>
            <p:cNvSpPr txBox="1"/>
            <p:nvPr/>
          </p:nvSpPr>
          <p:spPr>
            <a:xfrm>
              <a:off x="9602276" y="5276104"/>
              <a:ext cx="2441694" cy="369332"/>
            </a:xfrm>
            <a:prstGeom prst="rect">
              <a:avLst/>
            </a:prstGeom>
            <a:noFill/>
            <a:ln>
              <a:solidFill>
                <a:srgbClr val="002060"/>
              </a:solidFill>
            </a:ln>
          </p:spPr>
          <p:txBody>
            <a:bodyPr wrap="none" rtlCol="0">
              <a:spAutoFit/>
            </a:bodyPr>
            <a:lstStyle/>
            <a:p>
              <a:r>
                <a:rPr lang="en-US" dirty="0">
                  <a:solidFill>
                    <a:srgbClr val="0070C0"/>
                  </a:solidFill>
                </a:rPr>
                <a:t>Long metadata format</a:t>
              </a:r>
            </a:p>
          </p:txBody>
        </p:sp>
        <p:grpSp>
          <p:nvGrpSpPr>
            <p:cNvPr id="86" name="Group 85">
              <a:extLst>
                <a:ext uri="{FF2B5EF4-FFF2-40B4-BE49-F238E27FC236}">
                  <a16:creationId xmlns:a16="http://schemas.microsoft.com/office/drawing/2014/main" id="{260F3346-5680-A0E0-1F43-0BFB264D4712}"/>
                </a:ext>
              </a:extLst>
            </p:cNvPr>
            <p:cNvGrpSpPr/>
            <p:nvPr/>
          </p:nvGrpSpPr>
          <p:grpSpPr>
            <a:xfrm>
              <a:off x="2139233" y="4832821"/>
              <a:ext cx="7090446" cy="1527706"/>
              <a:chOff x="2139233" y="4832821"/>
              <a:chExt cx="7090446" cy="1527706"/>
            </a:xfrm>
          </p:grpSpPr>
          <p:sp>
            <p:nvSpPr>
              <p:cNvPr id="66" name="TextBox 65">
                <a:extLst>
                  <a:ext uri="{FF2B5EF4-FFF2-40B4-BE49-F238E27FC236}">
                    <a16:creationId xmlns:a16="http://schemas.microsoft.com/office/drawing/2014/main" id="{C83B6807-950E-34E4-9A28-73EB061FCB7C}"/>
                  </a:ext>
                </a:extLst>
              </p:cNvPr>
              <p:cNvSpPr txBox="1"/>
              <p:nvPr/>
            </p:nvSpPr>
            <p:spPr>
              <a:xfrm>
                <a:off x="2583475" y="4832821"/>
                <a:ext cx="546945" cy="369332"/>
              </a:xfrm>
              <a:prstGeom prst="rect">
                <a:avLst/>
              </a:prstGeom>
              <a:noFill/>
            </p:spPr>
            <p:txBody>
              <a:bodyPr wrap="none" rtlCol="0">
                <a:spAutoFit/>
              </a:bodyPr>
              <a:lstStyle/>
              <a:p>
                <a:r>
                  <a:rPr lang="en-US" i="1" dirty="0" err="1">
                    <a:latin typeface="Helvetica" pitchFamily="2" charset="0"/>
                  </a:rPr>
                  <a:t>v</a:t>
                </a:r>
                <a:r>
                  <a:rPr lang="en-US" i="1" baseline="-25000" dirty="0" err="1">
                    <a:latin typeface="Helvetica" pitchFamily="2" charset="0"/>
                  </a:rPr>
                  <a:t>min</a:t>
                </a:r>
                <a:endParaRPr lang="en-US" dirty="0"/>
              </a:p>
            </p:txBody>
          </p:sp>
          <p:sp>
            <p:nvSpPr>
              <p:cNvPr id="67" name="TextBox 66">
                <a:extLst>
                  <a:ext uri="{FF2B5EF4-FFF2-40B4-BE49-F238E27FC236}">
                    <a16:creationId xmlns:a16="http://schemas.microsoft.com/office/drawing/2014/main" id="{C173ACA2-5017-E691-C641-457CE4CDFB14}"/>
                  </a:ext>
                </a:extLst>
              </p:cNvPr>
              <p:cNvSpPr txBox="1"/>
              <p:nvPr/>
            </p:nvSpPr>
            <p:spPr>
              <a:xfrm>
                <a:off x="3240021" y="4853982"/>
                <a:ext cx="590226" cy="369332"/>
              </a:xfrm>
              <a:prstGeom prst="rect">
                <a:avLst/>
              </a:prstGeom>
              <a:noFill/>
            </p:spPr>
            <p:txBody>
              <a:bodyPr wrap="none" rtlCol="0">
                <a:spAutoFit/>
              </a:bodyPr>
              <a:lstStyle/>
              <a:p>
                <a:r>
                  <a:rPr lang="en-US" i="1" dirty="0" err="1">
                    <a:latin typeface="Helvetica" pitchFamily="2" charset="0"/>
                  </a:rPr>
                  <a:t>v</a:t>
                </a:r>
                <a:r>
                  <a:rPr lang="en-US" i="1" baseline="-25000" dirty="0" err="1">
                    <a:latin typeface="Helvetica" pitchFamily="2" charset="0"/>
                  </a:rPr>
                  <a:t>max</a:t>
                </a:r>
                <a:endParaRPr lang="en-US" dirty="0"/>
              </a:p>
            </p:txBody>
          </p:sp>
          <p:grpSp>
            <p:nvGrpSpPr>
              <p:cNvPr id="70" name="Group 69">
                <a:extLst>
                  <a:ext uri="{FF2B5EF4-FFF2-40B4-BE49-F238E27FC236}">
                    <a16:creationId xmlns:a16="http://schemas.microsoft.com/office/drawing/2014/main" id="{32084A20-9AC5-DE25-E613-AABAE9C588DB}"/>
                  </a:ext>
                </a:extLst>
              </p:cNvPr>
              <p:cNvGrpSpPr/>
              <p:nvPr/>
            </p:nvGrpSpPr>
            <p:grpSpPr>
              <a:xfrm>
                <a:off x="2667978" y="5265726"/>
                <a:ext cx="5755259" cy="520551"/>
                <a:chOff x="2667978" y="5265726"/>
                <a:chExt cx="5755259" cy="520551"/>
              </a:xfrm>
            </p:grpSpPr>
            <p:grpSp>
              <p:nvGrpSpPr>
                <p:cNvPr id="61" name="Group 60">
                  <a:extLst>
                    <a:ext uri="{FF2B5EF4-FFF2-40B4-BE49-F238E27FC236}">
                      <a16:creationId xmlns:a16="http://schemas.microsoft.com/office/drawing/2014/main" id="{803A2D32-FE25-8228-3111-78677933A50C}"/>
                    </a:ext>
                  </a:extLst>
                </p:cNvPr>
                <p:cNvGrpSpPr/>
                <p:nvPr/>
              </p:nvGrpSpPr>
              <p:grpSpPr>
                <a:xfrm>
                  <a:off x="2667978" y="5265895"/>
                  <a:ext cx="4468120" cy="520382"/>
                  <a:chOff x="2667978" y="5265895"/>
                  <a:chExt cx="4468120" cy="520382"/>
                </a:xfrm>
              </p:grpSpPr>
              <p:sp>
                <p:nvSpPr>
                  <p:cNvPr id="51" name="Rectangle 50">
                    <a:extLst>
                      <a:ext uri="{FF2B5EF4-FFF2-40B4-BE49-F238E27FC236}">
                        <a16:creationId xmlns:a16="http://schemas.microsoft.com/office/drawing/2014/main" id="{F3EC8DB0-FC37-AE3E-AD41-C0994474183F}"/>
                      </a:ext>
                    </a:extLst>
                  </p:cNvPr>
                  <p:cNvSpPr/>
                  <p:nvPr/>
                </p:nvSpPr>
                <p:spPr>
                  <a:xfrm>
                    <a:off x="2667978" y="5278277"/>
                    <a:ext cx="455806" cy="5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8589C85-7D8E-E9B3-3193-DE8B7EC706BD}"/>
                      </a:ext>
                    </a:extLst>
                  </p:cNvPr>
                  <p:cNvSpPr/>
                  <p:nvPr/>
                </p:nvSpPr>
                <p:spPr>
                  <a:xfrm>
                    <a:off x="3334598" y="5278277"/>
                    <a:ext cx="455806" cy="5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8526D50-6341-9D6E-F29F-141F7EE2A3A2}"/>
                      </a:ext>
                    </a:extLst>
                  </p:cNvPr>
                  <p:cNvSpPr/>
                  <p:nvPr/>
                </p:nvSpPr>
                <p:spPr>
                  <a:xfrm>
                    <a:off x="4001218" y="5278277"/>
                    <a:ext cx="455806" cy="5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05A6664-5A68-5348-895C-4DDB41065413}"/>
                      </a:ext>
                    </a:extLst>
                  </p:cNvPr>
                  <p:cNvSpPr/>
                  <p:nvPr/>
                </p:nvSpPr>
                <p:spPr>
                  <a:xfrm>
                    <a:off x="4667838" y="5278277"/>
                    <a:ext cx="455806" cy="5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51C62CC1-BBE2-2FF2-EA37-12118E2D2A31}"/>
                      </a:ext>
                    </a:extLst>
                  </p:cNvPr>
                  <p:cNvSpPr/>
                  <p:nvPr/>
                </p:nvSpPr>
                <p:spPr>
                  <a:xfrm>
                    <a:off x="5338564" y="5278277"/>
                    <a:ext cx="455806" cy="5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CC05D2D-4905-D861-A6DA-74AB7684EA95}"/>
                      </a:ext>
                    </a:extLst>
                  </p:cNvPr>
                  <p:cNvSpPr/>
                  <p:nvPr/>
                </p:nvSpPr>
                <p:spPr>
                  <a:xfrm>
                    <a:off x="6044678" y="5278277"/>
                    <a:ext cx="455806" cy="5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B005662-28FD-0BD8-CB67-7D5F037E387A}"/>
                      </a:ext>
                    </a:extLst>
                  </p:cNvPr>
                  <p:cNvSpPr/>
                  <p:nvPr/>
                </p:nvSpPr>
                <p:spPr>
                  <a:xfrm>
                    <a:off x="6680292" y="5265895"/>
                    <a:ext cx="455806" cy="5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id="{2E80126B-AA8B-17DB-72B0-FE665028898D}"/>
                    </a:ext>
                  </a:extLst>
                </p:cNvPr>
                <p:cNvSpPr/>
                <p:nvPr/>
              </p:nvSpPr>
              <p:spPr>
                <a:xfrm>
                  <a:off x="7346912" y="5278277"/>
                  <a:ext cx="455806" cy="5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2FC63BE-FB62-97B7-A008-93766CB1FC9B}"/>
                    </a:ext>
                  </a:extLst>
                </p:cNvPr>
                <p:cNvSpPr/>
                <p:nvPr/>
              </p:nvSpPr>
              <p:spPr>
                <a:xfrm>
                  <a:off x="7967431" y="5265726"/>
                  <a:ext cx="455806" cy="508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TextBox 70">
                <a:extLst>
                  <a:ext uri="{FF2B5EF4-FFF2-40B4-BE49-F238E27FC236}">
                    <a16:creationId xmlns:a16="http://schemas.microsoft.com/office/drawing/2014/main" id="{FDA62230-9970-E565-D708-92720B96AFC3}"/>
                  </a:ext>
                </a:extLst>
              </p:cNvPr>
              <p:cNvSpPr txBox="1"/>
              <p:nvPr/>
            </p:nvSpPr>
            <p:spPr>
              <a:xfrm>
                <a:off x="7301342" y="4860173"/>
                <a:ext cx="546945" cy="369332"/>
              </a:xfrm>
              <a:prstGeom prst="rect">
                <a:avLst/>
              </a:prstGeom>
              <a:noFill/>
            </p:spPr>
            <p:txBody>
              <a:bodyPr wrap="none" rtlCol="0">
                <a:spAutoFit/>
              </a:bodyPr>
              <a:lstStyle/>
              <a:p>
                <a:r>
                  <a:rPr lang="en-US" i="1" dirty="0" err="1">
                    <a:latin typeface="Helvetica" pitchFamily="2" charset="0"/>
                  </a:rPr>
                  <a:t>v</a:t>
                </a:r>
                <a:r>
                  <a:rPr lang="en-US" i="1" baseline="-25000" dirty="0" err="1">
                    <a:latin typeface="Helvetica" pitchFamily="2" charset="0"/>
                  </a:rPr>
                  <a:t>min</a:t>
                </a:r>
                <a:endParaRPr lang="en-US" dirty="0"/>
              </a:p>
            </p:txBody>
          </p:sp>
          <p:sp>
            <p:nvSpPr>
              <p:cNvPr id="72" name="TextBox 71">
                <a:extLst>
                  <a:ext uri="{FF2B5EF4-FFF2-40B4-BE49-F238E27FC236}">
                    <a16:creationId xmlns:a16="http://schemas.microsoft.com/office/drawing/2014/main" id="{D888BDB3-80DF-AA09-3EE7-7AB8724A3306}"/>
                  </a:ext>
                </a:extLst>
              </p:cNvPr>
              <p:cNvSpPr txBox="1"/>
              <p:nvPr/>
            </p:nvSpPr>
            <p:spPr>
              <a:xfrm>
                <a:off x="7848287" y="4853982"/>
                <a:ext cx="590226" cy="369332"/>
              </a:xfrm>
              <a:prstGeom prst="rect">
                <a:avLst/>
              </a:prstGeom>
              <a:noFill/>
            </p:spPr>
            <p:txBody>
              <a:bodyPr wrap="none" rtlCol="0">
                <a:spAutoFit/>
              </a:bodyPr>
              <a:lstStyle/>
              <a:p>
                <a:r>
                  <a:rPr lang="en-US" i="1" dirty="0" err="1">
                    <a:latin typeface="Helvetica" pitchFamily="2" charset="0"/>
                  </a:rPr>
                  <a:t>v</a:t>
                </a:r>
                <a:r>
                  <a:rPr lang="en-US" i="1" baseline="-25000" dirty="0" err="1">
                    <a:latin typeface="Helvetica" pitchFamily="2" charset="0"/>
                  </a:rPr>
                  <a:t>max</a:t>
                </a:r>
                <a:endParaRPr lang="en-US" dirty="0"/>
              </a:p>
            </p:txBody>
          </p:sp>
          <p:sp>
            <p:nvSpPr>
              <p:cNvPr id="73" name="Left Brace 72">
                <a:extLst>
                  <a:ext uri="{FF2B5EF4-FFF2-40B4-BE49-F238E27FC236}">
                    <a16:creationId xmlns:a16="http://schemas.microsoft.com/office/drawing/2014/main" id="{69592CB3-0C4C-29C6-87BC-1FF9DEEA326F}"/>
                  </a:ext>
                </a:extLst>
              </p:cNvPr>
              <p:cNvSpPr/>
              <p:nvPr/>
            </p:nvSpPr>
            <p:spPr>
              <a:xfrm rot="16200000">
                <a:off x="4744474" y="3690021"/>
                <a:ext cx="333187" cy="4450064"/>
              </a:xfrm>
              <a:prstGeom prst="leftBrace">
                <a:avLst>
                  <a:gd name="adj1" fmla="val 8333"/>
                  <a:gd name="adj2" fmla="val 50688"/>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4" name="Left Brace 73">
                <a:extLst>
                  <a:ext uri="{FF2B5EF4-FFF2-40B4-BE49-F238E27FC236}">
                    <a16:creationId xmlns:a16="http://schemas.microsoft.com/office/drawing/2014/main" id="{954F3909-DFD4-5796-A293-9C2B9935C0EF}"/>
                  </a:ext>
                </a:extLst>
              </p:cNvPr>
              <p:cNvSpPr/>
              <p:nvPr/>
            </p:nvSpPr>
            <p:spPr>
              <a:xfrm rot="16200000">
                <a:off x="7781084" y="5381966"/>
                <a:ext cx="237407" cy="1105751"/>
              </a:xfrm>
              <a:prstGeom prst="leftBrace">
                <a:avLst>
                  <a:gd name="adj1" fmla="val 8333"/>
                  <a:gd name="adj2" fmla="val 51837"/>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Oval 74">
                <a:extLst>
                  <a:ext uri="{FF2B5EF4-FFF2-40B4-BE49-F238E27FC236}">
                    <a16:creationId xmlns:a16="http://schemas.microsoft.com/office/drawing/2014/main" id="{B759E121-9179-BACD-7AD7-A938EDF9F88C}"/>
                  </a:ext>
                </a:extLst>
              </p:cNvPr>
              <p:cNvSpPr/>
              <p:nvPr/>
            </p:nvSpPr>
            <p:spPr>
              <a:xfrm>
                <a:off x="8666651" y="5448299"/>
                <a:ext cx="76200" cy="1700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A269497-82FC-A698-EC75-3C3AA01BF213}"/>
                  </a:ext>
                </a:extLst>
              </p:cNvPr>
              <p:cNvSpPr/>
              <p:nvPr/>
            </p:nvSpPr>
            <p:spPr>
              <a:xfrm>
                <a:off x="8910065" y="5448299"/>
                <a:ext cx="76200" cy="1700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DFE18710-D888-6E4E-8E63-CC1E313C8D8B}"/>
                  </a:ext>
                </a:extLst>
              </p:cNvPr>
              <p:cNvSpPr/>
              <p:nvPr/>
            </p:nvSpPr>
            <p:spPr>
              <a:xfrm>
                <a:off x="9153479" y="5448299"/>
                <a:ext cx="76200" cy="17002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3046EF30-247A-C852-0EE7-F7D98D1A1FAE}"/>
                  </a:ext>
                </a:extLst>
              </p:cNvPr>
              <p:cNvSpPr txBox="1"/>
              <p:nvPr/>
            </p:nvSpPr>
            <p:spPr>
              <a:xfrm>
                <a:off x="4478897" y="5982116"/>
                <a:ext cx="864339" cy="369332"/>
              </a:xfrm>
              <a:prstGeom prst="rect">
                <a:avLst/>
              </a:prstGeom>
              <a:noFill/>
            </p:spPr>
            <p:txBody>
              <a:bodyPr wrap="none" rtlCol="0">
                <a:spAutoFit/>
              </a:bodyPr>
              <a:lstStyle/>
              <a:p>
                <a:r>
                  <a:rPr lang="en-US" dirty="0"/>
                  <a:t>Data 1</a:t>
                </a:r>
              </a:p>
            </p:txBody>
          </p:sp>
          <p:sp>
            <p:nvSpPr>
              <p:cNvPr id="79" name="TextBox 78">
                <a:extLst>
                  <a:ext uri="{FF2B5EF4-FFF2-40B4-BE49-F238E27FC236}">
                    <a16:creationId xmlns:a16="http://schemas.microsoft.com/office/drawing/2014/main" id="{4B59F625-1786-EF72-2A9E-68325132CB4C}"/>
                  </a:ext>
                </a:extLst>
              </p:cNvPr>
              <p:cNvSpPr txBox="1"/>
              <p:nvPr/>
            </p:nvSpPr>
            <p:spPr>
              <a:xfrm>
                <a:off x="7467617" y="5963824"/>
                <a:ext cx="864339" cy="369332"/>
              </a:xfrm>
              <a:prstGeom prst="rect">
                <a:avLst/>
              </a:prstGeom>
              <a:noFill/>
            </p:spPr>
            <p:txBody>
              <a:bodyPr wrap="none" rtlCol="0">
                <a:spAutoFit/>
              </a:bodyPr>
              <a:lstStyle/>
              <a:p>
                <a:r>
                  <a:rPr lang="en-US" dirty="0"/>
                  <a:t>Data 2</a:t>
                </a:r>
              </a:p>
            </p:txBody>
          </p:sp>
          <p:sp>
            <p:nvSpPr>
              <p:cNvPr id="80" name="TextBox 79">
                <a:extLst>
                  <a:ext uri="{FF2B5EF4-FFF2-40B4-BE49-F238E27FC236}">
                    <a16:creationId xmlns:a16="http://schemas.microsoft.com/office/drawing/2014/main" id="{126C1BBE-4544-5C63-E9A1-7E80DDC537E4}"/>
                  </a:ext>
                </a:extLst>
              </p:cNvPr>
              <p:cNvSpPr txBox="1"/>
              <p:nvPr/>
            </p:nvSpPr>
            <p:spPr>
              <a:xfrm>
                <a:off x="2139233" y="5982116"/>
                <a:ext cx="671979" cy="369332"/>
              </a:xfrm>
              <a:prstGeom prst="rect">
                <a:avLst/>
              </a:prstGeom>
              <a:noFill/>
            </p:spPr>
            <p:txBody>
              <a:bodyPr wrap="none" rtlCol="0">
                <a:spAutoFit/>
              </a:bodyPr>
              <a:lstStyle/>
              <a:p>
                <a:r>
                  <a:rPr lang="en-US" dirty="0"/>
                  <a:t>Start</a:t>
                </a:r>
              </a:p>
            </p:txBody>
          </p:sp>
          <p:sp>
            <p:nvSpPr>
              <p:cNvPr id="81" name="TextBox 80">
                <a:extLst>
                  <a:ext uri="{FF2B5EF4-FFF2-40B4-BE49-F238E27FC236}">
                    <a16:creationId xmlns:a16="http://schemas.microsoft.com/office/drawing/2014/main" id="{5470CEF9-5232-7B2F-1ACF-14C670F2CC5B}"/>
                  </a:ext>
                </a:extLst>
              </p:cNvPr>
              <p:cNvSpPr txBox="1"/>
              <p:nvPr/>
            </p:nvSpPr>
            <p:spPr>
              <a:xfrm>
                <a:off x="6674931" y="5991195"/>
                <a:ext cx="595035" cy="369332"/>
              </a:xfrm>
              <a:prstGeom prst="rect">
                <a:avLst/>
              </a:prstGeom>
              <a:noFill/>
            </p:spPr>
            <p:txBody>
              <a:bodyPr wrap="none" rtlCol="0">
                <a:spAutoFit/>
              </a:bodyPr>
              <a:lstStyle/>
              <a:p>
                <a:r>
                  <a:rPr lang="en-US" dirty="0"/>
                  <a:t>End</a:t>
                </a:r>
              </a:p>
            </p:txBody>
          </p:sp>
          <p:cxnSp>
            <p:nvCxnSpPr>
              <p:cNvPr id="83" name="Straight Arrow Connector 82">
                <a:extLst>
                  <a:ext uri="{FF2B5EF4-FFF2-40B4-BE49-F238E27FC236}">
                    <a16:creationId xmlns:a16="http://schemas.microsoft.com/office/drawing/2014/main" id="{A87AF426-6917-A319-8930-95BED0529598}"/>
                  </a:ext>
                </a:extLst>
              </p:cNvPr>
              <p:cNvCxnSpPr>
                <a:stCxn id="80" idx="0"/>
              </p:cNvCxnSpPr>
              <p:nvPr/>
            </p:nvCxnSpPr>
            <p:spPr>
              <a:xfrm flipV="1">
                <a:off x="2475223" y="5871571"/>
                <a:ext cx="218418" cy="11054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16ADE786-3D95-589D-327A-E9EB54AC18F8}"/>
                  </a:ext>
                </a:extLst>
              </p:cNvPr>
              <p:cNvCxnSpPr>
                <a:stCxn id="81" idx="0"/>
              </p:cNvCxnSpPr>
              <p:nvPr/>
            </p:nvCxnSpPr>
            <p:spPr>
              <a:xfrm flipV="1">
                <a:off x="6972449" y="5816137"/>
                <a:ext cx="114796" cy="17505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grpSp>
    </p:spTree>
    <p:custDataLst>
      <p:tags r:id="rId1"/>
    </p:custDataLst>
    <p:extLst>
      <p:ext uri="{BB962C8B-B14F-4D97-AF65-F5344CB8AC3E}">
        <p14:creationId xmlns:p14="http://schemas.microsoft.com/office/powerpoint/2010/main" val="102950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D21422-BF1F-BBC4-47F7-110B8A5C4F15}"/>
              </a:ext>
            </a:extLst>
          </p:cNvPr>
          <p:cNvPicPr>
            <a:picLocks noChangeAspect="1"/>
          </p:cNvPicPr>
          <p:nvPr/>
        </p:nvPicPr>
        <p:blipFill>
          <a:blip r:embed="rId3"/>
          <a:stretch>
            <a:fillRect/>
          </a:stretch>
        </p:blipFill>
        <p:spPr>
          <a:xfrm>
            <a:off x="5981133" y="1786767"/>
            <a:ext cx="6057900" cy="2781300"/>
          </a:xfrm>
          <a:prstGeom prst="rect">
            <a:avLst/>
          </a:prstGeom>
        </p:spPr>
      </p:pic>
      <p:sp>
        <p:nvSpPr>
          <p:cNvPr id="5" name="Slide Number Placeholder 4">
            <a:extLst>
              <a:ext uri="{FF2B5EF4-FFF2-40B4-BE49-F238E27FC236}">
                <a16:creationId xmlns:a16="http://schemas.microsoft.com/office/drawing/2014/main" id="{50F06D80-120A-84E5-A853-7BADF1D945D8}"/>
              </a:ext>
            </a:extLst>
          </p:cNvPr>
          <p:cNvSpPr>
            <a:spLocks noGrp="1"/>
          </p:cNvSpPr>
          <p:nvPr>
            <p:ph type="sldNum" idx="12"/>
          </p:nvPr>
        </p:nvSpPr>
        <p:spPr/>
        <p:txBody>
          <a:bodyPr/>
          <a:lstStyle/>
          <a:p>
            <a:fld id="{00000000-1234-1234-1234-123412341234}" type="slidenum">
              <a:rPr lang="en" smtClean="0"/>
              <a:pPr/>
              <a:t>15</a:t>
            </a:fld>
            <a:endParaRPr lang="en"/>
          </a:p>
        </p:txBody>
      </p:sp>
      <p:grpSp>
        <p:nvGrpSpPr>
          <p:cNvPr id="8" name="Group 7">
            <a:extLst>
              <a:ext uri="{FF2B5EF4-FFF2-40B4-BE49-F238E27FC236}">
                <a16:creationId xmlns:a16="http://schemas.microsoft.com/office/drawing/2014/main" id="{640A3C2D-C3B2-32D8-88EE-FAFE0EE55976}"/>
              </a:ext>
            </a:extLst>
          </p:cNvPr>
          <p:cNvGrpSpPr/>
          <p:nvPr/>
        </p:nvGrpSpPr>
        <p:grpSpPr>
          <a:xfrm>
            <a:off x="11373654" y="0"/>
            <a:ext cx="818346" cy="793295"/>
            <a:chOff x="1508065" y="4022802"/>
            <a:chExt cx="841783" cy="905733"/>
          </a:xfrm>
        </p:grpSpPr>
        <p:pic>
          <p:nvPicPr>
            <p:cNvPr id="9" name="Picture 10" descr="Translation Requests | Center for American English Language &amp; Culture">
              <a:extLst>
                <a:ext uri="{FF2B5EF4-FFF2-40B4-BE49-F238E27FC236}">
                  <a16:creationId xmlns:a16="http://schemas.microsoft.com/office/drawing/2014/main" id="{516EBBBC-8988-61FC-1E20-C88969B770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2AD644E-60C7-3648-F983-3D167720BEE0}"/>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11" name="Google Shape;88;p12">
            <a:extLst>
              <a:ext uri="{FF2B5EF4-FFF2-40B4-BE49-F238E27FC236}">
                <a16:creationId xmlns:a16="http://schemas.microsoft.com/office/drawing/2014/main" id="{545670C2-7A8D-6179-1793-61642BFAF8F1}"/>
              </a:ext>
            </a:extLst>
          </p:cNvPr>
          <p:cNvSpPr txBox="1">
            <a:spLocks/>
          </p:cNvSpPr>
          <p:nvPr/>
        </p:nvSpPr>
        <p:spPr>
          <a:xfrm>
            <a:off x="442283" y="58864"/>
            <a:ext cx="11307433" cy="9312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3600" b="1" dirty="0">
                <a:solidFill>
                  <a:schemeClr val="bg2"/>
                </a:solidFill>
              </a:rPr>
              <a:t>Mitigating the major source of battery voltage error </a:t>
            </a:r>
            <a:endParaRPr lang="en-US" sz="3600" dirty="0">
              <a:solidFill>
                <a:srgbClr val="EA670C"/>
              </a:solidFill>
            </a:endParaRPr>
          </a:p>
        </p:txBody>
      </p:sp>
      <p:grpSp>
        <p:nvGrpSpPr>
          <p:cNvPr id="28" name="Group 27">
            <a:extLst>
              <a:ext uri="{FF2B5EF4-FFF2-40B4-BE49-F238E27FC236}">
                <a16:creationId xmlns:a16="http://schemas.microsoft.com/office/drawing/2014/main" id="{32C8CB28-2AFB-817B-CB66-888C4EA9720C}"/>
              </a:ext>
            </a:extLst>
          </p:cNvPr>
          <p:cNvGrpSpPr/>
          <p:nvPr/>
        </p:nvGrpSpPr>
        <p:grpSpPr>
          <a:xfrm>
            <a:off x="549502" y="2233375"/>
            <a:ext cx="5577547" cy="3153250"/>
            <a:chOff x="779715" y="1841731"/>
            <a:chExt cx="5577547" cy="3153250"/>
          </a:xfrm>
        </p:grpSpPr>
        <p:sp>
          <p:nvSpPr>
            <p:cNvPr id="13" name="TextBox 12">
              <a:extLst>
                <a:ext uri="{FF2B5EF4-FFF2-40B4-BE49-F238E27FC236}">
                  <a16:creationId xmlns:a16="http://schemas.microsoft.com/office/drawing/2014/main" id="{CF4A7377-5D81-2BB8-400F-C65C7CB83FC6}"/>
                </a:ext>
              </a:extLst>
            </p:cNvPr>
            <p:cNvSpPr txBox="1"/>
            <p:nvPr/>
          </p:nvSpPr>
          <p:spPr>
            <a:xfrm>
              <a:off x="779715" y="1841731"/>
              <a:ext cx="4624386"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pitchFamily="2" charset="0"/>
                </a:rPr>
                <a:t>Linear interpolation using </a:t>
              </a:r>
              <a:r>
                <a:rPr lang="en-US" sz="2400" dirty="0" err="1"/>
                <a:t>v</a:t>
              </a:r>
              <a:r>
                <a:rPr lang="en-US" sz="2400" baseline="-25000" dirty="0" err="1"/>
                <a:t>max</a:t>
              </a:r>
              <a:r>
                <a:rPr lang="en-US" sz="2400" dirty="0"/>
                <a:t> and </a:t>
              </a:r>
              <a:r>
                <a:rPr lang="en-US" sz="2400" dirty="0" err="1"/>
                <a:t>v</a:t>
              </a:r>
              <a:r>
                <a:rPr lang="en-US" sz="2400" baseline="-25000" dirty="0" err="1"/>
                <a:t>min</a:t>
              </a:r>
              <a:r>
                <a:rPr lang="en-US" sz="2400" baseline="-25000" dirty="0"/>
                <a: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7A05945-8A72-A9B9-6016-D65B1AB29887}"/>
                    </a:ext>
                  </a:extLst>
                </p:cNvPr>
                <p:cNvSpPr txBox="1"/>
                <p:nvPr/>
              </p:nvSpPr>
              <p:spPr>
                <a:xfrm>
                  <a:off x="779715" y="2985568"/>
                  <a:ext cx="5295296" cy="634661"/>
                </a:xfrm>
                <a:prstGeom prst="rect">
                  <a:avLst/>
                </a:prstGeom>
                <a:noFill/>
              </p:spPr>
              <p:txBody>
                <a:bodyPr wrap="non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𝑝𝑤𝑟</m:t>
                          </m:r>
                          <m:r>
                            <a:rPr lang="en-US" sz="2400" b="0" i="1" smtClean="0">
                              <a:latin typeface="Cambria Math" panose="02040503050406030204" pitchFamily="18" charset="0"/>
                            </a:rPr>
                            <m:t> </m:t>
                          </m:r>
                        </m:sub>
                      </m:sSub>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0 </m:t>
                          </m:r>
                        </m:sub>
                      </m:sSub>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𝑣</m:t>
                          </m:r>
                        </m:e>
                        <m:sub>
                          <m:r>
                            <a:rPr lang="en-US" sz="2400" b="0" i="1" smtClean="0">
                              <a:latin typeface="Cambria Math" panose="02040503050406030204" pitchFamily="18" charset="0"/>
                            </a:rPr>
                            <m:t>𝑏</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𝑏𝑚𝑖𝑛</m:t>
                          </m:r>
                        </m:sub>
                      </m:sSub>
                      <m:r>
                        <a:rPr lang="en-US" sz="2400" b="0" i="0"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rPr>
                        <m:t>(</m:t>
                      </m:r>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127</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0</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𝑏𝑚𝑎𝑥</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𝑏𝑚𝑖𝑛</m:t>
                              </m:r>
                            </m:sub>
                          </m:sSub>
                        </m:den>
                      </m:f>
                      <m:r>
                        <a:rPr lang="en-US" sz="2400" b="0" i="1" smtClean="0">
                          <a:latin typeface="Cambria Math" panose="02040503050406030204" pitchFamily="18" charset="0"/>
                        </a:rPr>
                        <m:t>)</m:t>
                      </m:r>
                    </m:oMath>
                  </a14:m>
                  <a:endParaRPr lang="en-US" sz="2400" dirty="0"/>
                </a:p>
              </p:txBody>
            </p:sp>
          </mc:Choice>
          <mc:Fallback xmlns="">
            <p:sp>
              <p:nvSpPr>
                <p:cNvPr id="2" name="TextBox 1">
                  <a:extLst>
                    <a:ext uri="{FF2B5EF4-FFF2-40B4-BE49-F238E27FC236}">
                      <a16:creationId xmlns:a16="http://schemas.microsoft.com/office/drawing/2014/main" id="{B7A05945-8A72-A9B9-6016-D65B1AB29887}"/>
                    </a:ext>
                  </a:extLst>
                </p:cNvPr>
                <p:cNvSpPr txBox="1">
                  <a:spLocks noRot="1" noChangeAspect="1" noMove="1" noResize="1" noEditPoints="1" noAdjustHandles="1" noChangeArrowheads="1" noChangeShapeType="1" noTextEdit="1"/>
                </p:cNvSpPr>
                <p:nvPr/>
              </p:nvSpPr>
              <p:spPr>
                <a:xfrm>
                  <a:off x="779715" y="2985568"/>
                  <a:ext cx="5295296" cy="634661"/>
                </a:xfrm>
                <a:prstGeom prst="rect">
                  <a:avLst/>
                </a:prstGeom>
                <a:blipFill>
                  <a:blip r:embed="rId5"/>
                  <a:stretch>
                    <a:fillRect t="-5882" b="-9804"/>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42AD8051-64FF-E5C7-0F59-D0521116B1C2}"/>
                </a:ext>
              </a:extLst>
            </p:cNvPr>
            <p:cNvSpPr txBox="1"/>
            <p:nvPr/>
          </p:nvSpPr>
          <p:spPr>
            <a:xfrm>
              <a:off x="847420" y="4071651"/>
              <a:ext cx="5509842" cy="923330"/>
            </a:xfrm>
            <a:prstGeom prst="rect">
              <a:avLst/>
            </a:prstGeom>
            <a:noFill/>
          </p:spPr>
          <p:txBody>
            <a:bodyPr wrap="square" rtlCol="0">
              <a:spAutoFit/>
            </a:bodyPr>
            <a:lstStyle/>
            <a:p>
              <a:r>
                <a:rPr lang="en-US" sz="1800" dirty="0">
                  <a:effectLst/>
                  <a:latin typeface="Helvetica" pitchFamily="2" charset="0"/>
                </a:rPr>
                <a:t>Here, v</a:t>
              </a:r>
              <a:r>
                <a:rPr lang="en-US" sz="1800" baseline="-25000" dirty="0">
                  <a:effectLst/>
                  <a:latin typeface="Helvetica" pitchFamily="2" charset="0"/>
                </a:rPr>
                <a:t>0  </a:t>
              </a:r>
              <a:r>
                <a:rPr lang="en-US" sz="1800" dirty="0">
                  <a:effectLst/>
                  <a:latin typeface="Helvetica" pitchFamily="2" charset="0"/>
                </a:rPr>
                <a:t> and v</a:t>
              </a:r>
              <a:r>
                <a:rPr lang="en-US" sz="1800" baseline="-25000" dirty="0">
                  <a:effectLst/>
                  <a:latin typeface="Helvetica" pitchFamily="2" charset="0"/>
                </a:rPr>
                <a:t>127</a:t>
              </a:r>
              <a:r>
                <a:rPr lang="en-US" sz="1800" dirty="0">
                  <a:effectLst/>
                  <a:latin typeface="Helvetica" pitchFamily="2" charset="0"/>
                </a:rPr>
                <a:t> are reserved symbol for error calibration</a:t>
              </a:r>
              <a:endParaRPr lang="en-US" dirty="0">
                <a:effectLst/>
                <a:latin typeface="Helvetica" pitchFamily="2" charset="0"/>
              </a:endParaRPr>
            </a:p>
            <a:p>
              <a:endParaRPr lang="en-US" dirty="0"/>
            </a:p>
          </p:txBody>
        </p:sp>
      </p:grpSp>
      <p:grpSp>
        <p:nvGrpSpPr>
          <p:cNvPr id="27" name="Group 26">
            <a:extLst>
              <a:ext uri="{FF2B5EF4-FFF2-40B4-BE49-F238E27FC236}">
                <a16:creationId xmlns:a16="http://schemas.microsoft.com/office/drawing/2014/main" id="{17F5A4D8-86DD-C955-90D2-3DE64CABE671}"/>
              </a:ext>
            </a:extLst>
          </p:cNvPr>
          <p:cNvGrpSpPr/>
          <p:nvPr/>
        </p:nvGrpSpPr>
        <p:grpSpPr>
          <a:xfrm>
            <a:off x="6635809" y="3118836"/>
            <a:ext cx="4619460" cy="2659314"/>
            <a:chOff x="6710385" y="2786349"/>
            <a:chExt cx="4619460" cy="2659314"/>
          </a:xfrm>
        </p:grpSpPr>
        <p:sp>
          <p:nvSpPr>
            <p:cNvPr id="12" name="TextBox 11">
              <a:extLst>
                <a:ext uri="{FF2B5EF4-FFF2-40B4-BE49-F238E27FC236}">
                  <a16:creationId xmlns:a16="http://schemas.microsoft.com/office/drawing/2014/main" id="{78E8B6D4-A147-C1AA-B049-A8314A3845D7}"/>
                </a:ext>
              </a:extLst>
            </p:cNvPr>
            <p:cNvSpPr txBox="1"/>
            <p:nvPr/>
          </p:nvSpPr>
          <p:spPr>
            <a:xfrm>
              <a:off x="6710385" y="4614666"/>
              <a:ext cx="4619460" cy="830997"/>
            </a:xfrm>
            <a:prstGeom prst="rect">
              <a:avLst/>
            </a:prstGeom>
            <a:noFill/>
          </p:spPr>
          <p:txBody>
            <a:bodyPr wrap="square" rtlCol="0">
              <a:spAutoFit/>
            </a:bodyPr>
            <a:lstStyle/>
            <a:p>
              <a:r>
                <a:rPr lang="en-US" sz="2400" dirty="0">
                  <a:solidFill>
                    <a:srgbClr val="0070C0"/>
                  </a:solidFill>
                </a:rPr>
                <a:t>ADC offset error contributes to the major source of error</a:t>
              </a:r>
            </a:p>
          </p:txBody>
        </p:sp>
        <p:sp>
          <p:nvSpPr>
            <p:cNvPr id="19" name="Oval 18">
              <a:extLst>
                <a:ext uri="{FF2B5EF4-FFF2-40B4-BE49-F238E27FC236}">
                  <a16:creationId xmlns:a16="http://schemas.microsoft.com/office/drawing/2014/main" id="{A88D114A-9BA1-41C7-01C7-CB7F45A1D63F}"/>
                </a:ext>
              </a:extLst>
            </p:cNvPr>
            <p:cNvSpPr/>
            <p:nvPr/>
          </p:nvSpPr>
          <p:spPr>
            <a:xfrm>
              <a:off x="7812741" y="2786349"/>
              <a:ext cx="363071" cy="516549"/>
            </a:xfrm>
            <a:prstGeom prst="ellipse">
              <a:avLst/>
            </a:prstGeom>
            <a:noFill/>
            <a:ln w="349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1CA2AEA-04FC-F5F2-91BE-E14C44C234D7}"/>
                </a:ext>
              </a:extLst>
            </p:cNvPr>
            <p:cNvCxnSpPr>
              <a:cxnSpLocks/>
              <a:stCxn id="19" idx="4"/>
            </p:cNvCxnSpPr>
            <p:nvPr/>
          </p:nvCxnSpPr>
          <p:spPr>
            <a:xfrm flipH="1">
              <a:off x="7543800" y="3302898"/>
              <a:ext cx="450477" cy="131176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89922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16</a:t>
            </a:fld>
            <a:endParaRPr lang="en"/>
          </a:p>
        </p:txBody>
      </p:sp>
      <p:sp>
        <p:nvSpPr>
          <p:cNvPr id="9" name="Google Shape;88;p12">
            <a:extLst>
              <a:ext uri="{FF2B5EF4-FFF2-40B4-BE49-F238E27FC236}">
                <a16:creationId xmlns:a16="http://schemas.microsoft.com/office/drawing/2014/main" id="{4E0A770E-0363-CB30-A4BE-470B670DC4B8}"/>
              </a:ext>
            </a:extLst>
          </p:cNvPr>
          <p:cNvSpPr txBox="1">
            <a:spLocks/>
          </p:cNvSpPr>
          <p:nvPr/>
        </p:nvSpPr>
        <p:spPr>
          <a:xfrm>
            <a:off x="311953" y="331762"/>
            <a:ext cx="11061700" cy="793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2800" b="1" dirty="0">
                <a:solidFill>
                  <a:schemeClr val="bg2"/>
                </a:solidFill>
              </a:rPr>
              <a:t>Interestingly, we  can just completely replace the battery with a energy-harvesting power supply</a:t>
            </a:r>
            <a:endParaRPr lang="en-US" sz="2800" dirty="0"/>
          </a:p>
        </p:txBody>
      </p:sp>
      <p:sp>
        <p:nvSpPr>
          <p:cNvPr id="2" name="TextBox 1">
            <a:extLst>
              <a:ext uri="{FF2B5EF4-FFF2-40B4-BE49-F238E27FC236}">
                <a16:creationId xmlns:a16="http://schemas.microsoft.com/office/drawing/2014/main" id="{BCEA427D-9801-0E66-D36C-85C04EB13FAE}"/>
              </a:ext>
            </a:extLst>
          </p:cNvPr>
          <p:cNvSpPr txBox="1"/>
          <p:nvPr/>
        </p:nvSpPr>
        <p:spPr>
          <a:xfrm>
            <a:off x="833489" y="1774657"/>
            <a:ext cx="10919015" cy="577850"/>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sz="2400" dirty="0"/>
              <a:t>But energy is limited now, how to adapt to changes in the available energy?</a:t>
            </a:r>
          </a:p>
        </p:txBody>
      </p:sp>
      <p:grpSp>
        <p:nvGrpSpPr>
          <p:cNvPr id="3" name="Group 2">
            <a:extLst>
              <a:ext uri="{FF2B5EF4-FFF2-40B4-BE49-F238E27FC236}">
                <a16:creationId xmlns:a16="http://schemas.microsoft.com/office/drawing/2014/main" id="{38FBB37E-E711-A33A-E1B0-E4DDB455024B}"/>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96F90BAA-0E0E-7E9E-E575-FCD6A4B6E2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CA8D5D-6B9B-C76D-8A54-D13AAD8493D4}"/>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26" name="TextBox 25">
            <a:extLst>
              <a:ext uri="{FF2B5EF4-FFF2-40B4-BE49-F238E27FC236}">
                <a16:creationId xmlns:a16="http://schemas.microsoft.com/office/drawing/2014/main" id="{5346BC82-099C-EBD1-9627-040EE9E28747}"/>
              </a:ext>
            </a:extLst>
          </p:cNvPr>
          <p:cNvSpPr txBox="1"/>
          <p:nvPr/>
        </p:nvSpPr>
        <p:spPr>
          <a:xfrm>
            <a:off x="741185" y="3276558"/>
            <a:ext cx="1839557" cy="1323439"/>
          </a:xfrm>
          <a:prstGeom prst="rect">
            <a:avLst/>
          </a:prstGeom>
          <a:ln>
            <a:solidFill>
              <a:srgbClr val="00B05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Energy-harvesting power supply running DPM</a:t>
            </a:r>
          </a:p>
        </p:txBody>
      </p:sp>
      <p:grpSp>
        <p:nvGrpSpPr>
          <p:cNvPr id="6" name="Group 5">
            <a:extLst>
              <a:ext uri="{FF2B5EF4-FFF2-40B4-BE49-F238E27FC236}">
                <a16:creationId xmlns:a16="http://schemas.microsoft.com/office/drawing/2014/main" id="{64AE0E7B-3161-C2A9-EBE5-482CA6FB1706}"/>
              </a:ext>
            </a:extLst>
          </p:cNvPr>
          <p:cNvGrpSpPr/>
          <p:nvPr/>
        </p:nvGrpSpPr>
        <p:grpSpPr>
          <a:xfrm>
            <a:off x="7197152" y="3463050"/>
            <a:ext cx="2552521" cy="810627"/>
            <a:chOff x="7308718" y="3468031"/>
            <a:chExt cx="2552521" cy="810627"/>
          </a:xfrm>
        </p:grpSpPr>
        <p:cxnSp>
          <p:nvCxnSpPr>
            <p:cNvPr id="30" name="Straight Arrow Connector 29">
              <a:extLst>
                <a:ext uri="{FF2B5EF4-FFF2-40B4-BE49-F238E27FC236}">
                  <a16:creationId xmlns:a16="http://schemas.microsoft.com/office/drawing/2014/main" id="{1C7AC5B8-39EA-5AE7-4497-9CD98F344516}"/>
                </a:ext>
              </a:extLst>
            </p:cNvPr>
            <p:cNvCxnSpPr>
              <a:cxnSpLocks/>
            </p:cNvCxnSpPr>
            <p:nvPr/>
          </p:nvCxnSpPr>
          <p:spPr>
            <a:xfrm>
              <a:off x="7357835" y="3816993"/>
              <a:ext cx="2286497" cy="0"/>
            </a:xfrm>
            <a:prstGeom prst="straightConnector1">
              <a:avLst/>
            </a:prstGeom>
            <a:noFill/>
            <a:ln w="28575" cap="flat" cmpd="sng" algn="ctr">
              <a:solidFill>
                <a:sysClr val="windowText" lastClr="000000"/>
              </a:solidFill>
              <a:prstDash val="solid"/>
              <a:miter lim="800000"/>
              <a:headEnd type="triangle" w="lg" len="lg"/>
              <a:tailEnd type="none" w="lg" len="med"/>
            </a:ln>
            <a:effectLst/>
          </p:spPr>
        </p:cxnSp>
        <p:sp>
          <p:nvSpPr>
            <p:cNvPr id="31" name="TextBox 30">
              <a:extLst>
                <a:ext uri="{FF2B5EF4-FFF2-40B4-BE49-F238E27FC236}">
                  <a16:creationId xmlns:a16="http://schemas.microsoft.com/office/drawing/2014/main" id="{B16F3F35-5B6B-25DA-BB8F-9073F8EB4370}"/>
                </a:ext>
              </a:extLst>
            </p:cNvPr>
            <p:cNvSpPr txBox="1"/>
            <p:nvPr/>
          </p:nvSpPr>
          <p:spPr>
            <a:xfrm>
              <a:off x="7386984" y="3970881"/>
              <a:ext cx="2433487"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70AD47">
                      <a:lumMod val="75000"/>
                    </a:srgbClr>
                  </a:solidFill>
                  <a:effectLst/>
                  <a:uLnTx/>
                  <a:uFillTx/>
                  <a:latin typeface="Calibri" panose="020F0502020204030204"/>
                </a:rPr>
                <a:t>Battery voltage </a:t>
              </a:r>
              <a:r>
                <a:rPr kumimoji="0" lang="en-US" sz="1400" b="0" i="0" u="none" strike="noStrike" kern="0" cap="none" spc="0" normalizeH="0" baseline="0" noProof="0" dirty="0">
                  <a:ln>
                    <a:noFill/>
                  </a:ln>
                  <a:solidFill>
                    <a:prstClr val="black"/>
                  </a:solidFill>
                  <a:effectLst/>
                  <a:uLnTx/>
                  <a:uFillTx/>
                  <a:latin typeface="Calibri" panose="020F0502020204030204"/>
                </a:rPr>
                <a:t>[</a:t>
              </a:r>
              <a:r>
                <a:rPr kumimoji="0" lang="en-US" sz="1400" b="0" i="0" u="none" strike="noStrike" kern="0" cap="none" spc="0" normalizeH="0" baseline="0" noProof="0" dirty="0">
                  <a:ln>
                    <a:noFill/>
                  </a:ln>
                  <a:solidFill>
                    <a:srgbClr val="4472C4"/>
                  </a:solidFill>
                  <a:effectLst/>
                  <a:uLnTx/>
                  <a:uFillTx/>
                  <a:latin typeface="Calibri" panose="020F0502020204030204"/>
                </a:rPr>
                <a:t>sampling rate</a:t>
              </a:r>
              <a:r>
                <a:rPr kumimoji="0" lang="en-US" sz="1400" b="0" i="0" u="none" strike="noStrike" kern="0" cap="none" spc="0" normalizeH="0" baseline="0" noProof="0" dirty="0">
                  <a:ln>
                    <a:noFill/>
                  </a:ln>
                  <a:solidFill>
                    <a:prstClr val="black"/>
                  </a:solidFill>
                  <a:effectLst/>
                  <a:uLnTx/>
                  <a:uFillTx/>
                  <a:latin typeface="Calibri" panose="020F0502020204030204"/>
                </a:rPr>
                <a:t>]</a:t>
              </a:r>
            </a:p>
          </p:txBody>
        </p:sp>
        <p:sp>
          <p:nvSpPr>
            <p:cNvPr id="32" name="TextBox 31">
              <a:extLst>
                <a:ext uri="{FF2B5EF4-FFF2-40B4-BE49-F238E27FC236}">
                  <a16:creationId xmlns:a16="http://schemas.microsoft.com/office/drawing/2014/main" id="{63D672BD-EF00-36D8-E09C-238D95E14BCB}"/>
                </a:ext>
              </a:extLst>
            </p:cNvPr>
            <p:cNvSpPr txBox="1"/>
            <p:nvPr/>
          </p:nvSpPr>
          <p:spPr>
            <a:xfrm>
              <a:off x="7308718" y="3468031"/>
              <a:ext cx="2537426"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0000"/>
                  </a:solidFill>
                  <a:effectLst/>
                  <a:uLnTx/>
                  <a:uFillTx/>
                  <a:latin typeface="Calibri" panose="020F0502020204030204"/>
                </a:rPr>
                <a:t>Control message </a:t>
              </a:r>
              <a:r>
                <a:rPr kumimoji="0" lang="en-US" sz="1400" b="0" i="0" u="none" strike="noStrike" kern="0" cap="none" spc="0" normalizeH="0" baseline="0" noProof="0" dirty="0">
                  <a:ln>
                    <a:noFill/>
                  </a:ln>
                  <a:solidFill>
                    <a:srgbClr val="4472C4"/>
                  </a:solidFill>
                  <a:effectLst/>
                  <a:uLnTx/>
                  <a:uFillTx/>
                  <a:latin typeface="Calibri" panose="020F0502020204030204"/>
                </a:rPr>
                <a:t>[sampling rate</a:t>
              </a:r>
              <a:r>
                <a:rPr kumimoji="0" lang="en-US" sz="1400" b="0" i="0" u="none" strike="noStrike" kern="0" cap="none" spc="0" normalizeH="0" baseline="0" noProof="0" dirty="0">
                  <a:ln>
                    <a:noFill/>
                  </a:ln>
                  <a:solidFill>
                    <a:prstClr val="black"/>
                  </a:solidFill>
                  <a:effectLst/>
                  <a:uLnTx/>
                  <a:uFillTx/>
                  <a:latin typeface="Calibri" panose="020F0502020204030204"/>
                </a:rPr>
                <a:t>]</a:t>
              </a:r>
            </a:p>
          </p:txBody>
        </p:sp>
        <p:cxnSp>
          <p:nvCxnSpPr>
            <p:cNvPr id="33" name="Straight Arrow Connector 32">
              <a:extLst>
                <a:ext uri="{FF2B5EF4-FFF2-40B4-BE49-F238E27FC236}">
                  <a16:creationId xmlns:a16="http://schemas.microsoft.com/office/drawing/2014/main" id="{06475E0A-54BE-40F1-C0A8-A76BE85474AA}"/>
                </a:ext>
              </a:extLst>
            </p:cNvPr>
            <p:cNvCxnSpPr>
              <a:cxnSpLocks/>
            </p:cNvCxnSpPr>
            <p:nvPr/>
          </p:nvCxnSpPr>
          <p:spPr>
            <a:xfrm>
              <a:off x="7308718" y="3988859"/>
              <a:ext cx="2552521" cy="0"/>
            </a:xfrm>
            <a:prstGeom prst="straightConnector1">
              <a:avLst/>
            </a:prstGeom>
            <a:noFill/>
            <a:ln w="28575" cap="flat" cmpd="sng" algn="ctr">
              <a:solidFill>
                <a:sysClr val="windowText" lastClr="000000"/>
              </a:solidFill>
              <a:prstDash val="solid"/>
              <a:miter lim="800000"/>
              <a:headEnd type="none" w="lg" len="med"/>
              <a:tailEnd type="triangle" w="lg" len="lg"/>
            </a:ln>
            <a:effectLst/>
          </p:spPr>
        </p:cxnSp>
      </p:grpSp>
      <p:sp>
        <p:nvSpPr>
          <p:cNvPr id="27" name="TextBox 26">
            <a:extLst>
              <a:ext uri="{FF2B5EF4-FFF2-40B4-BE49-F238E27FC236}">
                <a16:creationId xmlns:a16="http://schemas.microsoft.com/office/drawing/2014/main" id="{8CC225A3-E1A5-549C-8D77-0EE796B75547}"/>
              </a:ext>
            </a:extLst>
          </p:cNvPr>
          <p:cNvSpPr txBox="1"/>
          <p:nvPr/>
        </p:nvSpPr>
        <p:spPr>
          <a:xfrm>
            <a:off x="3459877" y="3584335"/>
            <a:ext cx="1149178" cy="707886"/>
          </a:xfrm>
          <a:prstGeom prst="rect">
            <a:avLst/>
          </a:prstGeom>
          <a:ln>
            <a:solidFill>
              <a:srgbClr val="EA670C"/>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Digital Encoder </a:t>
            </a:r>
          </a:p>
        </p:txBody>
      </p:sp>
      <p:grpSp>
        <p:nvGrpSpPr>
          <p:cNvPr id="28" name="Group 27">
            <a:extLst>
              <a:ext uri="{FF2B5EF4-FFF2-40B4-BE49-F238E27FC236}">
                <a16:creationId xmlns:a16="http://schemas.microsoft.com/office/drawing/2014/main" id="{10AA5018-56C5-F10B-C7E3-292B57A7D436}"/>
              </a:ext>
            </a:extLst>
          </p:cNvPr>
          <p:cNvGrpSpPr/>
          <p:nvPr/>
        </p:nvGrpSpPr>
        <p:grpSpPr>
          <a:xfrm>
            <a:off x="9826384" y="3165803"/>
            <a:ext cx="1839558" cy="1302380"/>
            <a:chOff x="7610834" y="1607810"/>
            <a:chExt cx="1839558" cy="1302380"/>
          </a:xfrm>
        </p:grpSpPr>
        <p:sp>
          <p:nvSpPr>
            <p:cNvPr id="40" name="Cloud 39">
              <a:extLst>
                <a:ext uri="{FF2B5EF4-FFF2-40B4-BE49-F238E27FC236}">
                  <a16:creationId xmlns:a16="http://schemas.microsoft.com/office/drawing/2014/main" id="{B037799D-68B5-31AD-C6B9-2D188D751A22}"/>
                </a:ext>
              </a:extLst>
            </p:cNvPr>
            <p:cNvSpPr/>
            <p:nvPr/>
          </p:nvSpPr>
          <p:spPr>
            <a:xfrm>
              <a:off x="7610834" y="1607810"/>
              <a:ext cx="1839558" cy="1302380"/>
            </a:xfrm>
            <a:prstGeom prst="cloud">
              <a:avLst/>
            </a:prstGeom>
            <a:solidFill>
              <a:schemeClr val="bg1"/>
            </a:solid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96A10A1D-73C2-8594-CB9E-D4F45A94EBBD}"/>
                </a:ext>
              </a:extLst>
            </p:cNvPr>
            <p:cNvSpPr txBox="1"/>
            <p:nvPr/>
          </p:nvSpPr>
          <p:spPr>
            <a:xfrm>
              <a:off x="7818871" y="1905057"/>
              <a:ext cx="1457297" cy="707886"/>
            </a:xfrm>
            <a:prstGeom prst="rect">
              <a:avLst/>
            </a:prstGeom>
            <a:noFill/>
            <a:ln w="19050">
              <a:no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Decoding in Cloud</a:t>
              </a:r>
            </a:p>
          </p:txBody>
        </p:sp>
      </p:grpSp>
      <p:cxnSp>
        <p:nvCxnSpPr>
          <p:cNvPr id="34" name="Straight Arrow Connector 33">
            <a:extLst>
              <a:ext uri="{FF2B5EF4-FFF2-40B4-BE49-F238E27FC236}">
                <a16:creationId xmlns:a16="http://schemas.microsoft.com/office/drawing/2014/main" id="{55B1346C-11D3-B305-F04D-9A355D93103A}"/>
              </a:ext>
            </a:extLst>
          </p:cNvPr>
          <p:cNvCxnSpPr>
            <a:cxnSpLocks/>
          </p:cNvCxnSpPr>
          <p:nvPr/>
        </p:nvCxnSpPr>
        <p:spPr>
          <a:xfrm>
            <a:off x="2700177" y="3928900"/>
            <a:ext cx="477219" cy="0"/>
          </a:xfrm>
          <a:prstGeom prst="straightConnector1">
            <a:avLst/>
          </a:prstGeom>
          <a:noFill/>
          <a:ln w="28575" cap="flat" cmpd="sng" algn="ctr">
            <a:solidFill>
              <a:sysClr val="windowText" lastClr="000000"/>
            </a:solidFill>
            <a:prstDash val="solid"/>
            <a:miter lim="800000"/>
            <a:headEnd type="none"/>
            <a:tailEnd type="triangle" w="lg" len="lg"/>
          </a:ln>
          <a:effectLst/>
        </p:spPr>
      </p:cxnSp>
      <p:cxnSp>
        <p:nvCxnSpPr>
          <p:cNvPr id="35" name="Straight Arrow Connector 34">
            <a:extLst>
              <a:ext uri="{FF2B5EF4-FFF2-40B4-BE49-F238E27FC236}">
                <a16:creationId xmlns:a16="http://schemas.microsoft.com/office/drawing/2014/main" id="{189F2E9B-3166-0571-F8A8-AF5CE14FD946}"/>
              </a:ext>
            </a:extLst>
          </p:cNvPr>
          <p:cNvCxnSpPr>
            <a:cxnSpLocks/>
          </p:cNvCxnSpPr>
          <p:nvPr/>
        </p:nvCxnSpPr>
        <p:spPr>
          <a:xfrm>
            <a:off x="4813540" y="3929388"/>
            <a:ext cx="379562" cy="0"/>
          </a:xfrm>
          <a:prstGeom prst="straightConnector1">
            <a:avLst/>
          </a:prstGeom>
          <a:noFill/>
          <a:ln w="28575" cap="flat" cmpd="sng" algn="ctr">
            <a:solidFill>
              <a:sysClr val="windowText" lastClr="000000"/>
            </a:solidFill>
            <a:prstDash val="solid"/>
            <a:miter lim="800000"/>
            <a:headEnd type="none"/>
            <a:tailEnd type="triangle" w="lg" len="lg"/>
          </a:ln>
          <a:effectLst/>
        </p:spPr>
      </p:cxnSp>
      <p:grpSp>
        <p:nvGrpSpPr>
          <p:cNvPr id="42" name="Group 41">
            <a:extLst>
              <a:ext uri="{FF2B5EF4-FFF2-40B4-BE49-F238E27FC236}">
                <a16:creationId xmlns:a16="http://schemas.microsoft.com/office/drawing/2014/main" id="{EBB32CD8-BA95-7A1F-6B2C-96A3C50714B1}"/>
              </a:ext>
            </a:extLst>
          </p:cNvPr>
          <p:cNvGrpSpPr/>
          <p:nvPr/>
        </p:nvGrpSpPr>
        <p:grpSpPr>
          <a:xfrm>
            <a:off x="5418887" y="3536844"/>
            <a:ext cx="1701554" cy="728217"/>
            <a:chOff x="6946900" y="2463800"/>
            <a:chExt cx="2042226" cy="728217"/>
          </a:xfrm>
        </p:grpSpPr>
        <p:sp>
          <p:nvSpPr>
            <p:cNvPr id="43" name="Rectangle 42">
              <a:extLst>
                <a:ext uri="{FF2B5EF4-FFF2-40B4-BE49-F238E27FC236}">
                  <a16:creationId xmlns:a16="http://schemas.microsoft.com/office/drawing/2014/main" id="{D1373F2C-973F-3D96-3FCF-073C569D9EB6}"/>
                </a:ext>
              </a:extLst>
            </p:cNvPr>
            <p:cNvSpPr/>
            <p:nvPr/>
          </p:nvSpPr>
          <p:spPr>
            <a:xfrm>
              <a:off x="6946900" y="2463800"/>
              <a:ext cx="2042226" cy="728217"/>
            </a:xfrm>
            <a:prstGeom prst="rect">
              <a:avLst/>
            </a:prstGeom>
            <a:noFill/>
            <a:ln w="381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IoT device</a:t>
              </a:r>
            </a:p>
          </p:txBody>
        </p:sp>
        <p:grpSp>
          <p:nvGrpSpPr>
            <p:cNvPr id="44" name="Group 43">
              <a:extLst>
                <a:ext uri="{FF2B5EF4-FFF2-40B4-BE49-F238E27FC236}">
                  <a16:creationId xmlns:a16="http://schemas.microsoft.com/office/drawing/2014/main" id="{0EE348C0-1375-DE4B-C4E3-3A0E5C2C4549}"/>
                </a:ext>
              </a:extLst>
            </p:cNvPr>
            <p:cNvGrpSpPr/>
            <p:nvPr/>
          </p:nvGrpSpPr>
          <p:grpSpPr>
            <a:xfrm>
              <a:off x="6972364" y="2567558"/>
              <a:ext cx="291972" cy="520700"/>
              <a:chOff x="4599123" y="2956837"/>
              <a:chExt cx="291843" cy="598743"/>
            </a:xfrm>
          </p:grpSpPr>
          <p:pic>
            <p:nvPicPr>
              <p:cNvPr id="45" name="Graphic 44" descr="Add with solid fill">
                <a:extLst>
                  <a:ext uri="{FF2B5EF4-FFF2-40B4-BE49-F238E27FC236}">
                    <a16:creationId xmlns:a16="http://schemas.microsoft.com/office/drawing/2014/main" id="{FF07479E-3485-6E83-F840-EFF30D9836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9123" y="2956837"/>
                <a:ext cx="291843" cy="291843"/>
              </a:xfrm>
              <a:prstGeom prst="rect">
                <a:avLst/>
              </a:prstGeom>
            </p:spPr>
          </p:pic>
          <p:cxnSp>
            <p:nvCxnSpPr>
              <p:cNvPr id="46" name="Straight Connector 45">
                <a:extLst>
                  <a:ext uri="{FF2B5EF4-FFF2-40B4-BE49-F238E27FC236}">
                    <a16:creationId xmlns:a16="http://schemas.microsoft.com/office/drawing/2014/main" id="{E456C07B-618C-127D-D946-43D37B9529BA}"/>
                  </a:ext>
                </a:extLst>
              </p:cNvPr>
              <p:cNvCxnSpPr/>
              <p:nvPr/>
            </p:nvCxnSpPr>
            <p:spPr>
              <a:xfrm>
                <a:off x="4636312" y="3555580"/>
                <a:ext cx="22334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52" name="Group 51">
            <a:extLst>
              <a:ext uri="{FF2B5EF4-FFF2-40B4-BE49-F238E27FC236}">
                <a16:creationId xmlns:a16="http://schemas.microsoft.com/office/drawing/2014/main" id="{BC83322F-C3F3-E17D-D098-FF9C62F19DC1}"/>
              </a:ext>
            </a:extLst>
          </p:cNvPr>
          <p:cNvGrpSpPr/>
          <p:nvPr/>
        </p:nvGrpSpPr>
        <p:grpSpPr>
          <a:xfrm>
            <a:off x="863246" y="3574564"/>
            <a:ext cx="1523765" cy="639681"/>
            <a:chOff x="924238" y="2595499"/>
            <a:chExt cx="1523765" cy="639681"/>
          </a:xfrm>
        </p:grpSpPr>
        <p:pic>
          <p:nvPicPr>
            <p:cNvPr id="53" name="Graphic 52" descr="Battery outline">
              <a:extLst>
                <a:ext uri="{FF2B5EF4-FFF2-40B4-BE49-F238E27FC236}">
                  <a16:creationId xmlns:a16="http://schemas.microsoft.com/office/drawing/2014/main" id="{ED08C4C6-FEBF-376E-6126-D78731E351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1808322" y="2595499"/>
              <a:ext cx="639681" cy="639681"/>
            </a:xfrm>
            <a:prstGeom prst="rect">
              <a:avLst/>
            </a:prstGeom>
          </p:spPr>
        </p:pic>
        <p:sp>
          <p:nvSpPr>
            <p:cNvPr id="54" name="TextBox 53">
              <a:extLst>
                <a:ext uri="{FF2B5EF4-FFF2-40B4-BE49-F238E27FC236}">
                  <a16:creationId xmlns:a16="http://schemas.microsoft.com/office/drawing/2014/main" id="{7E4F5655-83F6-492C-5DF5-75CE6294F58F}"/>
                </a:ext>
              </a:extLst>
            </p:cNvPr>
            <p:cNvSpPr txBox="1"/>
            <p:nvPr/>
          </p:nvSpPr>
          <p:spPr>
            <a:xfrm>
              <a:off x="924238" y="2786632"/>
              <a:ext cx="915635" cy="369332"/>
            </a:xfrm>
            <a:prstGeom prst="rect">
              <a:avLst/>
            </a:prstGeom>
            <a:noFill/>
          </p:spPr>
          <p:txBody>
            <a:bodyPr wrap="none" rtlCol="0">
              <a:spAutoFit/>
            </a:bodyPr>
            <a:lstStyle/>
            <a:p>
              <a:r>
                <a:rPr lang="en-US" dirty="0"/>
                <a:t>Battery</a:t>
              </a:r>
            </a:p>
          </p:txBody>
        </p:sp>
      </p:grpSp>
      <p:grpSp>
        <p:nvGrpSpPr>
          <p:cNvPr id="12" name="Group 11">
            <a:extLst>
              <a:ext uri="{FF2B5EF4-FFF2-40B4-BE49-F238E27FC236}">
                <a16:creationId xmlns:a16="http://schemas.microsoft.com/office/drawing/2014/main" id="{C34B0517-FE24-0035-C0D9-24249BE7115C}"/>
              </a:ext>
            </a:extLst>
          </p:cNvPr>
          <p:cNvGrpSpPr/>
          <p:nvPr/>
        </p:nvGrpSpPr>
        <p:grpSpPr>
          <a:xfrm>
            <a:off x="7230152" y="3574249"/>
            <a:ext cx="2581137" cy="355139"/>
            <a:chOff x="7230152" y="3574249"/>
            <a:chExt cx="2581137" cy="355139"/>
          </a:xfrm>
        </p:grpSpPr>
        <p:cxnSp>
          <p:nvCxnSpPr>
            <p:cNvPr id="8" name="Straight Arrow Connector 7">
              <a:extLst>
                <a:ext uri="{FF2B5EF4-FFF2-40B4-BE49-F238E27FC236}">
                  <a16:creationId xmlns:a16="http://schemas.microsoft.com/office/drawing/2014/main" id="{2A5C5679-26F4-AA1C-4681-6F71D3C2BFBD}"/>
                </a:ext>
              </a:extLst>
            </p:cNvPr>
            <p:cNvCxnSpPr>
              <a:cxnSpLocks/>
            </p:cNvCxnSpPr>
            <p:nvPr/>
          </p:nvCxnSpPr>
          <p:spPr>
            <a:xfrm>
              <a:off x="7258768" y="3929388"/>
              <a:ext cx="2552521" cy="0"/>
            </a:xfrm>
            <a:prstGeom prst="straightConnector1">
              <a:avLst/>
            </a:prstGeom>
            <a:noFill/>
            <a:ln w="28575" cap="flat" cmpd="sng" algn="ctr">
              <a:solidFill>
                <a:sysClr val="windowText" lastClr="000000"/>
              </a:solidFill>
              <a:prstDash val="solid"/>
              <a:miter lim="800000"/>
              <a:headEnd type="none" w="lg" len="med"/>
              <a:tailEnd type="triangle" w="lg" len="lg"/>
            </a:ln>
            <a:effectLst/>
          </p:spPr>
        </p:cxnSp>
        <p:sp>
          <p:nvSpPr>
            <p:cNvPr id="10" name="TextBox 9">
              <a:extLst>
                <a:ext uri="{FF2B5EF4-FFF2-40B4-BE49-F238E27FC236}">
                  <a16:creationId xmlns:a16="http://schemas.microsoft.com/office/drawing/2014/main" id="{7F85E310-C302-F6A2-FFEF-86BF6B997F2E}"/>
                </a:ext>
              </a:extLst>
            </p:cNvPr>
            <p:cNvSpPr txBox="1"/>
            <p:nvPr/>
          </p:nvSpPr>
          <p:spPr>
            <a:xfrm>
              <a:off x="7230152" y="3574249"/>
              <a:ext cx="2472152" cy="307777"/>
            </a:xfrm>
            <a:prstGeom prst="rect">
              <a:avLst/>
            </a:prstGeom>
            <a:noFill/>
          </p:spPr>
          <p:txBody>
            <a:bodyPr wrap="none" rtlCol="0">
              <a:spAutoFit/>
            </a:bodyPr>
            <a:lstStyle/>
            <a:p>
              <a:r>
                <a:rPr lang="en-US" sz="1400" dirty="0"/>
                <a:t>Sensor data [battery voltage]</a:t>
              </a:r>
            </a:p>
          </p:txBody>
        </p:sp>
      </p:grpSp>
    </p:spTree>
    <p:custDataLst>
      <p:tags r:id="rId1"/>
    </p:custDataLst>
    <p:extLst>
      <p:ext uri="{BB962C8B-B14F-4D97-AF65-F5344CB8AC3E}">
        <p14:creationId xmlns:p14="http://schemas.microsoft.com/office/powerpoint/2010/main" val="213328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17</a:t>
            </a:fld>
            <a:endParaRPr lang="en"/>
          </a:p>
        </p:txBody>
      </p:sp>
      <p:sp>
        <p:nvSpPr>
          <p:cNvPr id="9" name="Google Shape;88;p12">
            <a:extLst>
              <a:ext uri="{FF2B5EF4-FFF2-40B4-BE49-F238E27FC236}">
                <a16:creationId xmlns:a16="http://schemas.microsoft.com/office/drawing/2014/main" id="{4E0A770E-0363-CB30-A4BE-470B670DC4B8}"/>
              </a:ext>
            </a:extLst>
          </p:cNvPr>
          <p:cNvSpPr txBox="1">
            <a:spLocks/>
          </p:cNvSpPr>
          <p:nvPr/>
        </p:nvSpPr>
        <p:spPr>
          <a:xfrm>
            <a:off x="253307" y="24204"/>
            <a:ext cx="9765874"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3600" b="1" dirty="0">
                <a:solidFill>
                  <a:schemeClr val="bg2"/>
                </a:solidFill>
              </a:rPr>
              <a:t>How did we implement </a:t>
            </a:r>
            <a:r>
              <a:rPr lang="en-US" sz="3600" b="1" dirty="0" err="1">
                <a:solidFill>
                  <a:schemeClr val="bg2"/>
                </a:solidFill>
              </a:rPr>
              <a:t>RetroIoT</a:t>
            </a:r>
            <a:r>
              <a:rPr lang="en-US" sz="3600" b="1" dirty="0">
                <a:solidFill>
                  <a:schemeClr val="bg2"/>
                </a:solidFill>
              </a:rPr>
              <a:t>?</a:t>
            </a:r>
            <a:endParaRPr lang="en-US" sz="3600" dirty="0"/>
          </a:p>
        </p:txBody>
      </p:sp>
      <p:pic>
        <p:nvPicPr>
          <p:cNvPr id="4" name="Picture 3">
            <a:extLst>
              <a:ext uri="{FF2B5EF4-FFF2-40B4-BE49-F238E27FC236}">
                <a16:creationId xmlns:a16="http://schemas.microsoft.com/office/drawing/2014/main" id="{323153EB-13E2-808E-3BE2-F23CFDD705F4}"/>
              </a:ext>
            </a:extLst>
          </p:cNvPr>
          <p:cNvPicPr>
            <a:picLocks noChangeAspect="1"/>
          </p:cNvPicPr>
          <p:nvPr/>
        </p:nvPicPr>
        <p:blipFill>
          <a:blip r:embed="rId3"/>
          <a:stretch>
            <a:fillRect/>
          </a:stretch>
        </p:blipFill>
        <p:spPr>
          <a:xfrm>
            <a:off x="1922109" y="1015725"/>
            <a:ext cx="2717800" cy="1600200"/>
          </a:xfrm>
          <a:prstGeom prst="rect">
            <a:avLst/>
          </a:prstGeom>
        </p:spPr>
      </p:pic>
      <p:sp>
        <p:nvSpPr>
          <p:cNvPr id="7" name="TextBox 6">
            <a:extLst>
              <a:ext uri="{FF2B5EF4-FFF2-40B4-BE49-F238E27FC236}">
                <a16:creationId xmlns:a16="http://schemas.microsoft.com/office/drawing/2014/main" id="{37F7F013-3502-509A-37DE-F3771693EF88}"/>
              </a:ext>
            </a:extLst>
          </p:cNvPr>
          <p:cNvSpPr txBox="1"/>
          <p:nvPr/>
        </p:nvSpPr>
        <p:spPr>
          <a:xfrm>
            <a:off x="2204432" y="2656789"/>
            <a:ext cx="2153154" cy="400110"/>
          </a:xfrm>
          <a:prstGeom prst="rect">
            <a:avLst/>
          </a:prstGeom>
          <a:noFill/>
        </p:spPr>
        <p:txBody>
          <a:bodyPr wrap="none" rtlCol="0">
            <a:spAutoFit/>
          </a:bodyPr>
          <a:lstStyle/>
          <a:p>
            <a:r>
              <a:rPr lang="en-US" sz="2000" b="1" dirty="0">
                <a:solidFill>
                  <a:srgbClr val="7030A0"/>
                </a:solidFill>
              </a:rPr>
              <a:t>Analog Encoder</a:t>
            </a:r>
          </a:p>
        </p:txBody>
      </p:sp>
      <p:pic>
        <p:nvPicPr>
          <p:cNvPr id="10" name="Picture 9" descr="A picture containing text, electronics, circuit, blue&#10;&#10;Description automatically generated">
            <a:extLst>
              <a:ext uri="{FF2B5EF4-FFF2-40B4-BE49-F238E27FC236}">
                <a16:creationId xmlns:a16="http://schemas.microsoft.com/office/drawing/2014/main" id="{E2C7A7D9-7296-4706-3A16-8A539DEB756F}"/>
              </a:ext>
            </a:extLst>
          </p:cNvPr>
          <p:cNvPicPr>
            <a:picLocks noChangeAspect="1"/>
          </p:cNvPicPr>
          <p:nvPr/>
        </p:nvPicPr>
        <p:blipFill>
          <a:blip r:embed="rId4"/>
          <a:stretch>
            <a:fillRect/>
          </a:stretch>
        </p:blipFill>
        <p:spPr>
          <a:xfrm>
            <a:off x="6812331" y="1054490"/>
            <a:ext cx="2474608" cy="1336133"/>
          </a:xfrm>
          <a:prstGeom prst="rect">
            <a:avLst/>
          </a:prstGeom>
        </p:spPr>
      </p:pic>
      <p:sp>
        <p:nvSpPr>
          <p:cNvPr id="11" name="TextBox 10">
            <a:extLst>
              <a:ext uri="{FF2B5EF4-FFF2-40B4-BE49-F238E27FC236}">
                <a16:creationId xmlns:a16="http://schemas.microsoft.com/office/drawing/2014/main" id="{DE443053-4905-BE31-4C43-B89254891307}"/>
              </a:ext>
            </a:extLst>
          </p:cNvPr>
          <p:cNvSpPr txBox="1"/>
          <p:nvPr/>
        </p:nvSpPr>
        <p:spPr>
          <a:xfrm>
            <a:off x="7175036" y="2534121"/>
            <a:ext cx="2064989" cy="400110"/>
          </a:xfrm>
          <a:prstGeom prst="rect">
            <a:avLst/>
          </a:prstGeom>
          <a:noFill/>
        </p:spPr>
        <p:txBody>
          <a:bodyPr wrap="none" rtlCol="0">
            <a:spAutoFit/>
          </a:bodyPr>
          <a:lstStyle/>
          <a:p>
            <a:r>
              <a:rPr lang="en-US" sz="2000" b="1" dirty="0">
                <a:solidFill>
                  <a:srgbClr val="0070C0"/>
                </a:solidFill>
              </a:rPr>
              <a:t>Digital Encoder</a:t>
            </a:r>
          </a:p>
        </p:txBody>
      </p:sp>
      <p:pic>
        <p:nvPicPr>
          <p:cNvPr id="13" name="Picture 12">
            <a:extLst>
              <a:ext uri="{FF2B5EF4-FFF2-40B4-BE49-F238E27FC236}">
                <a16:creationId xmlns:a16="http://schemas.microsoft.com/office/drawing/2014/main" id="{2736C76F-A50E-5B06-65C5-7663F74D89C0}"/>
              </a:ext>
            </a:extLst>
          </p:cNvPr>
          <p:cNvPicPr>
            <a:picLocks noChangeAspect="1"/>
          </p:cNvPicPr>
          <p:nvPr/>
        </p:nvPicPr>
        <p:blipFill>
          <a:blip r:embed="rId5"/>
          <a:stretch>
            <a:fillRect/>
          </a:stretch>
        </p:blipFill>
        <p:spPr>
          <a:xfrm>
            <a:off x="3893143" y="3065936"/>
            <a:ext cx="3122199" cy="2802883"/>
          </a:xfrm>
          <a:prstGeom prst="rect">
            <a:avLst/>
          </a:prstGeom>
        </p:spPr>
      </p:pic>
      <p:sp>
        <p:nvSpPr>
          <p:cNvPr id="14" name="TextBox 13">
            <a:extLst>
              <a:ext uri="{FF2B5EF4-FFF2-40B4-BE49-F238E27FC236}">
                <a16:creationId xmlns:a16="http://schemas.microsoft.com/office/drawing/2014/main" id="{BAD94E81-DF0D-C2F9-893C-2BB35C45AAD8}"/>
              </a:ext>
            </a:extLst>
          </p:cNvPr>
          <p:cNvSpPr txBox="1"/>
          <p:nvPr/>
        </p:nvSpPr>
        <p:spPr>
          <a:xfrm>
            <a:off x="3476038" y="5918720"/>
            <a:ext cx="4943982" cy="400110"/>
          </a:xfrm>
          <a:prstGeom prst="rect">
            <a:avLst/>
          </a:prstGeom>
          <a:noFill/>
        </p:spPr>
        <p:txBody>
          <a:bodyPr wrap="none" rtlCol="0">
            <a:spAutoFit/>
          </a:bodyPr>
          <a:lstStyle/>
          <a:p>
            <a:r>
              <a:rPr lang="en-US" sz="2000" b="1" dirty="0">
                <a:solidFill>
                  <a:srgbClr val="FF0000"/>
                </a:solidFill>
              </a:rPr>
              <a:t>Energy-harvesting power supply board</a:t>
            </a:r>
          </a:p>
        </p:txBody>
      </p:sp>
      <p:grpSp>
        <p:nvGrpSpPr>
          <p:cNvPr id="15" name="Group 14">
            <a:extLst>
              <a:ext uri="{FF2B5EF4-FFF2-40B4-BE49-F238E27FC236}">
                <a16:creationId xmlns:a16="http://schemas.microsoft.com/office/drawing/2014/main" id="{ED5B1834-B7F9-0C80-54F0-2F61568997F3}"/>
              </a:ext>
            </a:extLst>
          </p:cNvPr>
          <p:cNvGrpSpPr/>
          <p:nvPr/>
        </p:nvGrpSpPr>
        <p:grpSpPr>
          <a:xfrm>
            <a:off x="11373654" y="0"/>
            <a:ext cx="818346" cy="793295"/>
            <a:chOff x="1508065" y="4022802"/>
            <a:chExt cx="841783" cy="905733"/>
          </a:xfrm>
        </p:grpSpPr>
        <p:pic>
          <p:nvPicPr>
            <p:cNvPr id="16" name="Picture 10" descr="Translation Requests | Center for American English Language &amp; Culture">
              <a:extLst>
                <a:ext uri="{FF2B5EF4-FFF2-40B4-BE49-F238E27FC236}">
                  <a16:creationId xmlns:a16="http://schemas.microsoft.com/office/drawing/2014/main" id="{7405361A-1B99-AF7E-BF07-F5A9FF3848C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9FBA9BF-F651-6C92-ED47-EF3BAEC5022D}"/>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Tree>
    <p:extLst>
      <p:ext uri="{BB962C8B-B14F-4D97-AF65-F5344CB8AC3E}">
        <p14:creationId xmlns:p14="http://schemas.microsoft.com/office/powerpoint/2010/main" val="124522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AA17FE9-FDD5-2CB0-9A3F-DF42B40548F7}"/>
              </a:ext>
            </a:extLst>
          </p:cNvPr>
          <p:cNvSpPr>
            <a:spLocks noGrp="1"/>
          </p:cNvSpPr>
          <p:nvPr>
            <p:ph type="sldNum" idx="12"/>
          </p:nvPr>
        </p:nvSpPr>
        <p:spPr/>
        <p:txBody>
          <a:bodyPr/>
          <a:lstStyle/>
          <a:p>
            <a:fld id="{00000000-1234-1234-1234-123412341234}" type="slidenum">
              <a:rPr lang="en" smtClean="0"/>
              <a:pPr/>
              <a:t>18</a:t>
            </a:fld>
            <a:endParaRPr lang="en"/>
          </a:p>
        </p:txBody>
      </p:sp>
      <p:grpSp>
        <p:nvGrpSpPr>
          <p:cNvPr id="6" name="Group 5">
            <a:extLst>
              <a:ext uri="{FF2B5EF4-FFF2-40B4-BE49-F238E27FC236}">
                <a16:creationId xmlns:a16="http://schemas.microsoft.com/office/drawing/2014/main" id="{24FAD49C-DA7C-71A5-3AD0-BD86886BE606}"/>
              </a:ext>
            </a:extLst>
          </p:cNvPr>
          <p:cNvGrpSpPr/>
          <p:nvPr/>
        </p:nvGrpSpPr>
        <p:grpSpPr>
          <a:xfrm>
            <a:off x="11373654" y="0"/>
            <a:ext cx="818346" cy="793295"/>
            <a:chOff x="1508065" y="4022802"/>
            <a:chExt cx="841783" cy="905733"/>
          </a:xfrm>
        </p:grpSpPr>
        <p:pic>
          <p:nvPicPr>
            <p:cNvPr id="7" name="Picture 10" descr="Translation Requests | Center for American English Language &amp; Culture">
              <a:extLst>
                <a:ext uri="{FF2B5EF4-FFF2-40B4-BE49-F238E27FC236}">
                  <a16:creationId xmlns:a16="http://schemas.microsoft.com/office/drawing/2014/main" id="{2251340D-229B-5700-1B0F-A270A107DD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5658715-C31B-6F1C-546D-FDCCAA539048}"/>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9" name="Google Shape;88;p12">
            <a:extLst>
              <a:ext uri="{FF2B5EF4-FFF2-40B4-BE49-F238E27FC236}">
                <a16:creationId xmlns:a16="http://schemas.microsoft.com/office/drawing/2014/main" id="{231029F1-8193-9C93-E1D4-1DA2AB0503DC}"/>
              </a:ext>
            </a:extLst>
          </p:cNvPr>
          <p:cNvSpPr txBox="1">
            <a:spLocks/>
          </p:cNvSpPr>
          <p:nvPr/>
        </p:nvSpPr>
        <p:spPr>
          <a:xfrm>
            <a:off x="239266" y="0"/>
            <a:ext cx="10963885" cy="1131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We demonstrate several retrofit applications using COTS devices</a:t>
            </a:r>
            <a:endParaRPr lang="en-US" dirty="0"/>
          </a:p>
        </p:txBody>
      </p:sp>
      <p:sp>
        <p:nvSpPr>
          <p:cNvPr id="14" name="TextBox 13">
            <a:extLst>
              <a:ext uri="{FF2B5EF4-FFF2-40B4-BE49-F238E27FC236}">
                <a16:creationId xmlns:a16="http://schemas.microsoft.com/office/drawing/2014/main" id="{A3EEB22A-248D-CAFB-EAF7-213D5081786B}"/>
              </a:ext>
            </a:extLst>
          </p:cNvPr>
          <p:cNvSpPr txBox="1"/>
          <p:nvPr/>
        </p:nvSpPr>
        <p:spPr>
          <a:xfrm>
            <a:off x="13237035" y="5250604"/>
            <a:ext cx="3159839" cy="369332"/>
          </a:xfrm>
          <a:prstGeom prst="rect">
            <a:avLst/>
          </a:prstGeom>
          <a:noFill/>
        </p:spPr>
        <p:txBody>
          <a:bodyPr wrap="none" rtlCol="0">
            <a:spAutoFit/>
          </a:bodyPr>
          <a:lstStyle/>
          <a:p>
            <a:r>
              <a:rPr lang="en-US" dirty="0"/>
              <a:t>Door sensor with location tag</a:t>
            </a:r>
          </a:p>
        </p:txBody>
      </p:sp>
      <p:grpSp>
        <p:nvGrpSpPr>
          <p:cNvPr id="70" name="Group 69">
            <a:extLst>
              <a:ext uri="{FF2B5EF4-FFF2-40B4-BE49-F238E27FC236}">
                <a16:creationId xmlns:a16="http://schemas.microsoft.com/office/drawing/2014/main" id="{8552E069-B211-C2EC-01D4-545B0E027D6C}"/>
              </a:ext>
            </a:extLst>
          </p:cNvPr>
          <p:cNvGrpSpPr/>
          <p:nvPr/>
        </p:nvGrpSpPr>
        <p:grpSpPr>
          <a:xfrm>
            <a:off x="3340904" y="1436608"/>
            <a:ext cx="5734888" cy="4346880"/>
            <a:chOff x="6166063" y="2088907"/>
            <a:chExt cx="4394417" cy="3479645"/>
          </a:xfrm>
        </p:grpSpPr>
        <p:pic>
          <p:nvPicPr>
            <p:cNvPr id="38" name="Picture 37" descr="A picture containing text&#10;&#10;Description automatically generated">
              <a:extLst>
                <a:ext uri="{FF2B5EF4-FFF2-40B4-BE49-F238E27FC236}">
                  <a16:creationId xmlns:a16="http://schemas.microsoft.com/office/drawing/2014/main" id="{33DA8CD7-0CC2-26AE-6246-9DCA1AE50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6063" y="2291850"/>
              <a:ext cx="1268266" cy="1129975"/>
            </a:xfrm>
            <a:prstGeom prst="rect">
              <a:avLst/>
            </a:prstGeom>
          </p:spPr>
        </p:pic>
        <p:pic>
          <p:nvPicPr>
            <p:cNvPr id="23" name="Graphic 22">
              <a:extLst>
                <a:ext uri="{FF2B5EF4-FFF2-40B4-BE49-F238E27FC236}">
                  <a16:creationId xmlns:a16="http://schemas.microsoft.com/office/drawing/2014/main" id="{86F1B6A7-A763-889B-1AD6-AF222E3D81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70982" y="2607303"/>
              <a:ext cx="1162606" cy="1035836"/>
            </a:xfrm>
            <a:prstGeom prst="rect">
              <a:avLst/>
            </a:prstGeom>
          </p:spPr>
        </p:pic>
        <p:sp>
          <p:nvSpPr>
            <p:cNvPr id="24" name="TextBox 23">
              <a:extLst>
                <a:ext uri="{FF2B5EF4-FFF2-40B4-BE49-F238E27FC236}">
                  <a16:creationId xmlns:a16="http://schemas.microsoft.com/office/drawing/2014/main" id="{A75888E2-209F-55EC-E4C1-8336E94DDD99}"/>
                </a:ext>
              </a:extLst>
            </p:cNvPr>
            <p:cNvSpPr txBox="1"/>
            <p:nvPr/>
          </p:nvSpPr>
          <p:spPr>
            <a:xfrm>
              <a:off x="7950671" y="3238730"/>
              <a:ext cx="718683" cy="246373"/>
            </a:xfrm>
            <a:prstGeom prst="rect">
              <a:avLst/>
            </a:prstGeom>
            <a:noFill/>
            <a:ln w="19050">
              <a:noFill/>
            </a:ln>
          </p:spPr>
          <p:txBody>
            <a:bodyPr wrap="square">
              <a:spAutoFit/>
            </a:bodyPr>
            <a:lstStyle/>
            <a:p>
              <a:pPr algn="ctr"/>
              <a:r>
                <a:rPr lang="en-US" sz="1400" b="1" dirty="0"/>
                <a:t>Gateway</a:t>
              </a:r>
            </a:p>
          </p:txBody>
        </p:sp>
        <p:grpSp>
          <p:nvGrpSpPr>
            <p:cNvPr id="25" name="Group 24">
              <a:extLst>
                <a:ext uri="{FF2B5EF4-FFF2-40B4-BE49-F238E27FC236}">
                  <a16:creationId xmlns:a16="http://schemas.microsoft.com/office/drawing/2014/main" id="{3A393E3A-CA4D-A3FB-A3B3-BEA68D83072A}"/>
                </a:ext>
              </a:extLst>
            </p:cNvPr>
            <p:cNvGrpSpPr/>
            <p:nvPr/>
          </p:nvGrpSpPr>
          <p:grpSpPr>
            <a:xfrm>
              <a:off x="8018399" y="2935342"/>
              <a:ext cx="445015" cy="284600"/>
              <a:chOff x="2135730" y="3001833"/>
              <a:chExt cx="641277" cy="468112"/>
            </a:xfrm>
          </p:grpSpPr>
          <p:pic>
            <p:nvPicPr>
              <p:cNvPr id="26" name="Picture 25" descr="Icon&#10;&#10;Description automatically generated">
                <a:extLst>
                  <a:ext uri="{FF2B5EF4-FFF2-40B4-BE49-F238E27FC236}">
                    <a16:creationId xmlns:a16="http://schemas.microsoft.com/office/drawing/2014/main" id="{4AC8EDF7-05C5-2F36-6844-7B2075E2A6E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76504" y="3001833"/>
                <a:ext cx="306623" cy="235658"/>
              </a:xfrm>
              <a:prstGeom prst="rect">
                <a:avLst/>
              </a:prstGeom>
            </p:spPr>
          </p:pic>
          <p:sp>
            <p:nvSpPr>
              <p:cNvPr id="27" name="Rectangle 26">
                <a:extLst>
                  <a:ext uri="{FF2B5EF4-FFF2-40B4-BE49-F238E27FC236}">
                    <a16:creationId xmlns:a16="http://schemas.microsoft.com/office/drawing/2014/main" id="{F29A7923-54B7-7AD6-30F5-56383738E8A4}"/>
                  </a:ext>
                </a:extLst>
              </p:cNvPr>
              <p:cNvSpPr/>
              <p:nvPr/>
            </p:nvSpPr>
            <p:spPr>
              <a:xfrm>
                <a:off x="2135730" y="3193465"/>
                <a:ext cx="641277" cy="2764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ectangle 27">
                <a:extLst>
                  <a:ext uri="{FF2B5EF4-FFF2-40B4-BE49-F238E27FC236}">
                    <a16:creationId xmlns:a16="http://schemas.microsoft.com/office/drawing/2014/main" id="{EFF5477C-F9CF-F531-0603-104C56924ECE}"/>
                  </a:ext>
                </a:extLst>
              </p:cNvPr>
              <p:cNvSpPr/>
              <p:nvPr/>
            </p:nvSpPr>
            <p:spPr>
              <a:xfrm>
                <a:off x="2136054" y="3030450"/>
                <a:ext cx="45433" cy="2418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Rectangle 28">
                <a:extLst>
                  <a:ext uri="{FF2B5EF4-FFF2-40B4-BE49-F238E27FC236}">
                    <a16:creationId xmlns:a16="http://schemas.microsoft.com/office/drawing/2014/main" id="{96BBCFC2-4168-D87A-4BC3-933F47A3B60A}"/>
                  </a:ext>
                </a:extLst>
              </p:cNvPr>
              <p:cNvSpPr/>
              <p:nvPr/>
            </p:nvSpPr>
            <p:spPr>
              <a:xfrm>
                <a:off x="2731574" y="3048066"/>
                <a:ext cx="45433" cy="2418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0" name="Oval 29">
                <a:extLst>
                  <a:ext uri="{FF2B5EF4-FFF2-40B4-BE49-F238E27FC236}">
                    <a16:creationId xmlns:a16="http://schemas.microsoft.com/office/drawing/2014/main" id="{456CCBEC-7492-6095-E4EF-68ED1EB1796F}"/>
                  </a:ext>
                </a:extLst>
              </p:cNvPr>
              <p:cNvSpPr/>
              <p:nvPr/>
            </p:nvSpPr>
            <p:spPr>
              <a:xfrm>
                <a:off x="2211433" y="3290533"/>
                <a:ext cx="77773" cy="7573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1" name="Oval 30">
                <a:extLst>
                  <a:ext uri="{FF2B5EF4-FFF2-40B4-BE49-F238E27FC236}">
                    <a16:creationId xmlns:a16="http://schemas.microsoft.com/office/drawing/2014/main" id="{E3770F1E-8C25-6F39-EC4A-005ED168C70D}"/>
                  </a:ext>
                </a:extLst>
              </p:cNvPr>
              <p:cNvSpPr/>
              <p:nvPr/>
            </p:nvSpPr>
            <p:spPr>
              <a:xfrm>
                <a:off x="2315757" y="3290533"/>
                <a:ext cx="77773" cy="7573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Oval 31">
                <a:extLst>
                  <a:ext uri="{FF2B5EF4-FFF2-40B4-BE49-F238E27FC236}">
                    <a16:creationId xmlns:a16="http://schemas.microsoft.com/office/drawing/2014/main" id="{E031834E-2167-50A1-871E-3604EFFDE980}"/>
                  </a:ext>
                </a:extLst>
              </p:cNvPr>
              <p:cNvSpPr/>
              <p:nvPr/>
            </p:nvSpPr>
            <p:spPr>
              <a:xfrm>
                <a:off x="2420081" y="3290533"/>
                <a:ext cx="77773" cy="75736"/>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33" name="Arrow: Right 26">
              <a:extLst>
                <a:ext uri="{FF2B5EF4-FFF2-40B4-BE49-F238E27FC236}">
                  <a16:creationId xmlns:a16="http://schemas.microsoft.com/office/drawing/2014/main" id="{770E3A53-D2FD-EE16-4344-92FA1E036E1D}"/>
                </a:ext>
              </a:extLst>
            </p:cNvPr>
            <p:cNvSpPr/>
            <p:nvPr/>
          </p:nvSpPr>
          <p:spPr>
            <a:xfrm>
              <a:off x="7482212" y="3074162"/>
              <a:ext cx="364296" cy="88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Arrow: Right 27">
              <a:extLst>
                <a:ext uri="{FF2B5EF4-FFF2-40B4-BE49-F238E27FC236}">
                  <a16:creationId xmlns:a16="http://schemas.microsoft.com/office/drawing/2014/main" id="{4A18CD5B-E6F4-158B-61CA-FC24C88F269D}"/>
                </a:ext>
              </a:extLst>
            </p:cNvPr>
            <p:cNvSpPr/>
            <p:nvPr/>
          </p:nvSpPr>
          <p:spPr>
            <a:xfrm>
              <a:off x="8680227" y="3070831"/>
              <a:ext cx="364296" cy="882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Rectangle 34">
              <a:extLst>
                <a:ext uri="{FF2B5EF4-FFF2-40B4-BE49-F238E27FC236}">
                  <a16:creationId xmlns:a16="http://schemas.microsoft.com/office/drawing/2014/main" id="{45EA36A9-54DB-A8B8-63C7-C3DD457130E1}"/>
                </a:ext>
              </a:extLst>
            </p:cNvPr>
            <p:cNvSpPr/>
            <p:nvPr/>
          </p:nvSpPr>
          <p:spPr>
            <a:xfrm>
              <a:off x="6679817" y="3954194"/>
              <a:ext cx="2231165" cy="26624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a:p>
          </p:txBody>
        </p:sp>
        <p:sp>
          <p:nvSpPr>
            <p:cNvPr id="36" name="Rectangle 35">
              <a:extLst>
                <a:ext uri="{FF2B5EF4-FFF2-40B4-BE49-F238E27FC236}">
                  <a16:creationId xmlns:a16="http://schemas.microsoft.com/office/drawing/2014/main" id="{EC1AAD72-F6D1-BE48-B3AA-BA79F87601A7}"/>
                </a:ext>
              </a:extLst>
            </p:cNvPr>
            <p:cNvSpPr/>
            <p:nvPr/>
          </p:nvSpPr>
          <p:spPr>
            <a:xfrm>
              <a:off x="7458074" y="3976998"/>
              <a:ext cx="1370510" cy="213470"/>
            </a:xfrm>
            <a:prstGeom prst="rect">
              <a:avLst/>
            </a:prstGeom>
            <a:solidFill>
              <a:schemeClr val="accent1">
                <a:lumMod val="20000"/>
                <a:lumOff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Sensor payload</a:t>
              </a:r>
            </a:p>
          </p:txBody>
        </p:sp>
        <p:sp>
          <p:nvSpPr>
            <p:cNvPr id="37" name="TextBox 36">
              <a:extLst>
                <a:ext uri="{FF2B5EF4-FFF2-40B4-BE49-F238E27FC236}">
                  <a16:creationId xmlns:a16="http://schemas.microsoft.com/office/drawing/2014/main" id="{8DFB52DB-06ED-FA8C-6530-02F2C6768D9F}"/>
                </a:ext>
              </a:extLst>
            </p:cNvPr>
            <p:cNvSpPr txBox="1"/>
            <p:nvPr/>
          </p:nvSpPr>
          <p:spPr>
            <a:xfrm>
              <a:off x="6689128" y="3724867"/>
              <a:ext cx="1417892" cy="458653"/>
            </a:xfrm>
            <a:prstGeom prst="rect">
              <a:avLst/>
            </a:prstGeom>
            <a:noFill/>
            <a:ln w="19050">
              <a:noFill/>
            </a:ln>
          </p:spPr>
          <p:txBody>
            <a:bodyPr wrap="square">
              <a:spAutoFit/>
            </a:bodyPr>
            <a:lstStyle/>
            <a:p>
              <a:pPr algn="ctr"/>
              <a:r>
                <a:rPr lang="en-US" sz="1400" b="1" dirty="0" err="1"/>
                <a:t>LoRaWAN</a:t>
              </a:r>
              <a:r>
                <a:rPr lang="en-US" sz="1400" b="1" dirty="0"/>
                <a:t> packet</a:t>
              </a:r>
            </a:p>
          </p:txBody>
        </p:sp>
        <p:sp>
          <p:nvSpPr>
            <p:cNvPr id="39" name="TextBox 38">
              <a:extLst>
                <a:ext uri="{FF2B5EF4-FFF2-40B4-BE49-F238E27FC236}">
                  <a16:creationId xmlns:a16="http://schemas.microsoft.com/office/drawing/2014/main" id="{F84EF281-0EF6-E1D4-833D-72A14F57DDDE}"/>
                </a:ext>
              </a:extLst>
            </p:cNvPr>
            <p:cNvSpPr txBox="1"/>
            <p:nvPr/>
          </p:nvSpPr>
          <p:spPr>
            <a:xfrm>
              <a:off x="6460024" y="2088907"/>
              <a:ext cx="1046784" cy="647510"/>
            </a:xfrm>
            <a:prstGeom prst="rect">
              <a:avLst/>
            </a:prstGeom>
            <a:noFill/>
          </p:spPr>
          <p:txBody>
            <a:bodyPr wrap="square">
              <a:spAutoFit/>
            </a:bodyPr>
            <a:lstStyle/>
            <a:p>
              <a:r>
                <a:rPr lang="en-US" sz="1400" b="1" dirty="0"/>
                <a:t>Soil moisture sensor</a:t>
              </a:r>
            </a:p>
          </p:txBody>
        </p:sp>
        <p:cxnSp>
          <p:nvCxnSpPr>
            <p:cNvPr id="40" name="Straight Connector 39">
              <a:extLst>
                <a:ext uri="{FF2B5EF4-FFF2-40B4-BE49-F238E27FC236}">
                  <a16:creationId xmlns:a16="http://schemas.microsoft.com/office/drawing/2014/main" id="{60EDAD87-30C3-9C59-A5B8-22479A48E819}"/>
                </a:ext>
              </a:extLst>
            </p:cNvPr>
            <p:cNvCxnSpPr>
              <a:cxnSpLocks/>
            </p:cNvCxnSpPr>
            <p:nvPr/>
          </p:nvCxnSpPr>
          <p:spPr>
            <a:xfrm flipH="1">
              <a:off x="6679817" y="3160797"/>
              <a:ext cx="934234" cy="79339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5051F1E-057B-4EE3-E596-20A431C7465E}"/>
                </a:ext>
              </a:extLst>
            </p:cNvPr>
            <p:cNvCxnSpPr>
              <a:cxnSpLocks/>
            </p:cNvCxnSpPr>
            <p:nvPr/>
          </p:nvCxnSpPr>
          <p:spPr>
            <a:xfrm>
              <a:off x="7669285" y="3158817"/>
              <a:ext cx="1241697" cy="78397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388DB095-D06F-36B1-1DCB-93A9BD6A4103}"/>
                </a:ext>
              </a:extLst>
            </p:cNvPr>
            <p:cNvSpPr/>
            <p:nvPr/>
          </p:nvSpPr>
          <p:spPr>
            <a:xfrm>
              <a:off x="6780685" y="4603921"/>
              <a:ext cx="683188" cy="410040"/>
            </a:xfrm>
            <a:prstGeom prst="rect">
              <a:avLst/>
            </a:prstGeom>
            <a:solidFill>
              <a:schemeClr val="accent1">
                <a:lumMod val="20000"/>
                <a:lumOff val="80000"/>
              </a:schemeClr>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Header</a:t>
              </a:r>
            </a:p>
          </p:txBody>
        </p:sp>
        <p:sp>
          <p:nvSpPr>
            <p:cNvPr id="43" name="Rectangle 42">
              <a:extLst>
                <a:ext uri="{FF2B5EF4-FFF2-40B4-BE49-F238E27FC236}">
                  <a16:creationId xmlns:a16="http://schemas.microsoft.com/office/drawing/2014/main" id="{A3FEF6B6-4B79-77A2-7E7D-6B0E28203136}"/>
                </a:ext>
              </a:extLst>
            </p:cNvPr>
            <p:cNvSpPr/>
            <p:nvPr/>
          </p:nvSpPr>
          <p:spPr>
            <a:xfrm>
              <a:off x="7463873" y="4603921"/>
              <a:ext cx="1642471" cy="410040"/>
            </a:xfrm>
            <a:prstGeom prst="rect">
              <a:avLst/>
            </a:prstGeom>
            <a:solidFill>
              <a:schemeClr val="accent1">
                <a:lumMod val="20000"/>
                <a:lumOff val="80000"/>
              </a:schemeClr>
            </a:solidFill>
            <a:ln>
              <a:solidFill>
                <a:schemeClr val="tx1"/>
              </a:solidFill>
            </a:ln>
          </p:spPr>
          <p:style>
            <a:lnRef idx="0">
              <a:scrgbClr r="0" g="0" b="0"/>
            </a:lnRef>
            <a:fillRef idx="0">
              <a:scrgbClr r="0" g="0" b="0"/>
            </a:fillRef>
            <a:effectRef idx="0">
              <a:scrgbClr r="0" g="0" b="0"/>
            </a:effectRef>
            <a:fontRef idx="minor">
              <a:schemeClr val="dk1"/>
            </a:fontRef>
          </p:style>
          <p:txBody>
            <a:bodyPr rtlCol="0" anchor="ctr"/>
            <a:lstStyle/>
            <a:p>
              <a:pPr algn="ctr"/>
              <a:r>
                <a:rPr lang="en-US" sz="1400" dirty="0"/>
                <a:t>Soil moisture and temperature readings</a:t>
              </a:r>
            </a:p>
          </p:txBody>
        </p:sp>
        <p:sp>
          <p:nvSpPr>
            <p:cNvPr id="44" name="Rectangle 43">
              <a:extLst>
                <a:ext uri="{FF2B5EF4-FFF2-40B4-BE49-F238E27FC236}">
                  <a16:creationId xmlns:a16="http://schemas.microsoft.com/office/drawing/2014/main" id="{22C41AEE-0AE4-D194-8D14-220D597E16DD}"/>
                </a:ext>
              </a:extLst>
            </p:cNvPr>
            <p:cNvSpPr/>
            <p:nvPr/>
          </p:nvSpPr>
          <p:spPr>
            <a:xfrm>
              <a:off x="9106344" y="4603921"/>
              <a:ext cx="731136" cy="41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Battery voltage</a:t>
              </a:r>
            </a:p>
          </p:txBody>
        </p:sp>
        <p:cxnSp>
          <p:nvCxnSpPr>
            <p:cNvPr id="45" name="Straight Connector 44">
              <a:extLst>
                <a:ext uri="{FF2B5EF4-FFF2-40B4-BE49-F238E27FC236}">
                  <a16:creationId xmlns:a16="http://schemas.microsoft.com/office/drawing/2014/main" id="{B28DE45B-D541-9E66-19A1-1E98DB2B8D90}"/>
                </a:ext>
              </a:extLst>
            </p:cNvPr>
            <p:cNvCxnSpPr>
              <a:cxnSpLocks/>
              <a:stCxn id="36" idx="1"/>
            </p:cNvCxnSpPr>
            <p:nvPr/>
          </p:nvCxnSpPr>
          <p:spPr>
            <a:xfrm flipH="1">
              <a:off x="6796271" y="4083734"/>
              <a:ext cx="661803" cy="51874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521B36-7213-A4DA-2972-92508B3AAF0E}"/>
                </a:ext>
              </a:extLst>
            </p:cNvPr>
            <p:cNvCxnSpPr>
              <a:cxnSpLocks/>
              <a:stCxn id="36" idx="3"/>
            </p:cNvCxnSpPr>
            <p:nvPr/>
          </p:nvCxnSpPr>
          <p:spPr>
            <a:xfrm>
              <a:off x="8828584" y="4083734"/>
              <a:ext cx="1008895" cy="53319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3094371E-A097-E02F-E8CD-8C7185D3FB34}"/>
                </a:ext>
              </a:extLst>
            </p:cNvPr>
            <p:cNvSpPr txBox="1"/>
            <p:nvPr/>
          </p:nvSpPr>
          <p:spPr>
            <a:xfrm>
              <a:off x="6927259" y="4421812"/>
              <a:ext cx="598428" cy="458653"/>
            </a:xfrm>
            <a:prstGeom prst="rect">
              <a:avLst/>
            </a:prstGeom>
            <a:noFill/>
          </p:spPr>
          <p:txBody>
            <a:bodyPr wrap="square">
              <a:spAutoFit/>
            </a:bodyPr>
            <a:lstStyle/>
            <a:p>
              <a:r>
                <a:rPr lang="en-US" sz="1400" dirty="0"/>
                <a:t>5 Bytes</a:t>
              </a:r>
            </a:p>
          </p:txBody>
        </p:sp>
        <p:sp>
          <p:nvSpPr>
            <p:cNvPr id="48" name="TextBox 47">
              <a:extLst>
                <a:ext uri="{FF2B5EF4-FFF2-40B4-BE49-F238E27FC236}">
                  <a16:creationId xmlns:a16="http://schemas.microsoft.com/office/drawing/2014/main" id="{B44C0514-2050-BD67-32D3-B4585EF79DDE}"/>
                </a:ext>
              </a:extLst>
            </p:cNvPr>
            <p:cNvSpPr txBox="1"/>
            <p:nvPr/>
          </p:nvSpPr>
          <p:spPr>
            <a:xfrm>
              <a:off x="7916213" y="4421812"/>
              <a:ext cx="699732" cy="458653"/>
            </a:xfrm>
            <a:prstGeom prst="rect">
              <a:avLst/>
            </a:prstGeom>
            <a:noFill/>
          </p:spPr>
          <p:txBody>
            <a:bodyPr wrap="square">
              <a:spAutoFit/>
            </a:bodyPr>
            <a:lstStyle/>
            <a:p>
              <a:r>
                <a:rPr lang="en-US" sz="1400" dirty="0"/>
                <a:t>32 Bytes</a:t>
              </a:r>
            </a:p>
          </p:txBody>
        </p:sp>
        <p:sp>
          <p:nvSpPr>
            <p:cNvPr id="49" name="TextBox 48">
              <a:extLst>
                <a:ext uri="{FF2B5EF4-FFF2-40B4-BE49-F238E27FC236}">
                  <a16:creationId xmlns:a16="http://schemas.microsoft.com/office/drawing/2014/main" id="{629831C6-DA15-BE4C-1FCC-A7B18E82197D}"/>
                </a:ext>
              </a:extLst>
            </p:cNvPr>
            <p:cNvSpPr txBox="1"/>
            <p:nvPr/>
          </p:nvSpPr>
          <p:spPr>
            <a:xfrm>
              <a:off x="9103033" y="4392684"/>
              <a:ext cx="699732" cy="269796"/>
            </a:xfrm>
            <a:prstGeom prst="rect">
              <a:avLst/>
            </a:prstGeom>
            <a:noFill/>
          </p:spPr>
          <p:txBody>
            <a:bodyPr wrap="square">
              <a:spAutoFit/>
            </a:bodyPr>
            <a:lstStyle/>
            <a:p>
              <a:r>
                <a:rPr lang="en-US" sz="1400" dirty="0"/>
                <a:t>2 Bytes</a:t>
              </a:r>
            </a:p>
          </p:txBody>
        </p:sp>
        <p:sp>
          <p:nvSpPr>
            <p:cNvPr id="50" name="TextBox 49">
              <a:extLst>
                <a:ext uri="{FF2B5EF4-FFF2-40B4-BE49-F238E27FC236}">
                  <a16:creationId xmlns:a16="http://schemas.microsoft.com/office/drawing/2014/main" id="{D4DA44DF-F050-1A89-0D3B-5633CD79D4E3}"/>
                </a:ext>
              </a:extLst>
            </p:cNvPr>
            <p:cNvSpPr txBox="1"/>
            <p:nvPr/>
          </p:nvSpPr>
          <p:spPr>
            <a:xfrm>
              <a:off x="8551888" y="5109899"/>
              <a:ext cx="2008592" cy="458653"/>
            </a:xfrm>
            <a:prstGeom prst="rect">
              <a:avLst/>
            </a:prstGeom>
            <a:noFill/>
          </p:spPr>
          <p:txBody>
            <a:bodyPr wrap="square">
              <a:spAutoFit/>
            </a:bodyPr>
            <a:lstStyle/>
            <a:p>
              <a:r>
                <a:rPr lang="en-US" sz="1400" b="1" dirty="0"/>
                <a:t>Example: 0x0b3b -&gt; 2875 mV</a:t>
              </a:r>
            </a:p>
          </p:txBody>
        </p:sp>
      </p:grpSp>
      <p:grpSp>
        <p:nvGrpSpPr>
          <p:cNvPr id="15" name="Group 14">
            <a:extLst>
              <a:ext uri="{FF2B5EF4-FFF2-40B4-BE49-F238E27FC236}">
                <a16:creationId xmlns:a16="http://schemas.microsoft.com/office/drawing/2014/main" id="{EDB3BD30-B6F3-5CED-F6FD-A8F393F05E1F}"/>
              </a:ext>
            </a:extLst>
          </p:cNvPr>
          <p:cNvGrpSpPr/>
          <p:nvPr/>
        </p:nvGrpSpPr>
        <p:grpSpPr>
          <a:xfrm>
            <a:off x="840596" y="3943944"/>
            <a:ext cx="8278708" cy="1820278"/>
            <a:chOff x="686096" y="3927592"/>
            <a:chExt cx="8278708" cy="1820278"/>
          </a:xfrm>
        </p:grpSpPr>
        <p:sp>
          <p:nvSpPr>
            <p:cNvPr id="2" name="TextBox 1">
              <a:extLst>
                <a:ext uri="{FF2B5EF4-FFF2-40B4-BE49-F238E27FC236}">
                  <a16:creationId xmlns:a16="http://schemas.microsoft.com/office/drawing/2014/main" id="{6FEDDB60-9B9A-6700-6C7C-EDF18BF2A83F}"/>
                </a:ext>
              </a:extLst>
            </p:cNvPr>
            <p:cNvSpPr txBox="1"/>
            <p:nvPr/>
          </p:nvSpPr>
          <p:spPr>
            <a:xfrm>
              <a:off x="686096" y="4276988"/>
              <a:ext cx="5225079"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pitchFamily="2" charset="0"/>
                </a:rPr>
                <a:t>One BLE sensor </a:t>
              </a:r>
              <a:r>
                <a:rPr lang="en-US" sz="2400" dirty="0">
                  <a:effectLst/>
                  <a:latin typeface="Helvetica" pitchFamily="2" charset="0"/>
                </a:rPr>
                <a:t>temperature and humidity sensor</a:t>
              </a:r>
            </a:p>
          </p:txBody>
        </p:sp>
        <p:pic>
          <p:nvPicPr>
            <p:cNvPr id="1028" name="Picture 4" descr="SensorPush HT1 Humidity / Temperature Smart Sensor - front side">
              <a:extLst>
                <a:ext uri="{FF2B5EF4-FFF2-40B4-BE49-F238E27FC236}">
                  <a16:creationId xmlns:a16="http://schemas.microsoft.com/office/drawing/2014/main" id="{3F74E078-4292-8C0D-0885-F95FE8C85F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4526" y="3927592"/>
              <a:ext cx="1820278" cy="18202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4C277252-0453-CCD1-B018-9BBB41A5DC1B}"/>
              </a:ext>
            </a:extLst>
          </p:cNvPr>
          <p:cNvGrpSpPr/>
          <p:nvPr/>
        </p:nvGrpSpPr>
        <p:grpSpPr>
          <a:xfrm>
            <a:off x="767357" y="1533894"/>
            <a:ext cx="10797314" cy="2076154"/>
            <a:chOff x="767357" y="1533894"/>
            <a:chExt cx="10797314" cy="2076154"/>
          </a:xfrm>
        </p:grpSpPr>
        <p:sp>
          <p:nvSpPr>
            <p:cNvPr id="10" name="TextBox 9">
              <a:extLst>
                <a:ext uri="{FF2B5EF4-FFF2-40B4-BE49-F238E27FC236}">
                  <a16:creationId xmlns:a16="http://schemas.microsoft.com/office/drawing/2014/main" id="{954E7776-1AB2-2E25-04E0-8937CB5B0AF5}"/>
                </a:ext>
              </a:extLst>
            </p:cNvPr>
            <p:cNvSpPr txBox="1"/>
            <p:nvPr/>
          </p:nvSpPr>
          <p:spPr>
            <a:xfrm>
              <a:off x="767357" y="2101943"/>
              <a:ext cx="5147095" cy="1508105"/>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Helvetica" pitchFamily="2" charset="0"/>
                </a:rPr>
                <a:t>T</a:t>
              </a:r>
              <a:r>
                <a:rPr lang="en-US" sz="2400" dirty="0">
                  <a:effectLst/>
                  <a:latin typeface="Helvetica" pitchFamily="2" charset="0"/>
                </a:rPr>
                <a:t>wo commercial LoRa sensing device</a:t>
              </a:r>
            </a:p>
            <a:p>
              <a:endParaRPr lang="en-US" sz="2400" dirty="0">
                <a:effectLst/>
                <a:latin typeface="Helvetica" pitchFamily="2" charset="0"/>
              </a:endParaRPr>
            </a:p>
            <a:p>
              <a:pPr marL="285750" indent="-285750">
                <a:buFont typeface="Arial" panose="020B0604020202020204" pitchFamily="34" charset="0"/>
                <a:buChar char="•"/>
              </a:pPr>
              <a:endParaRPr lang="en-US" sz="2000" dirty="0"/>
            </a:p>
          </p:txBody>
        </p:sp>
        <p:pic>
          <p:nvPicPr>
            <p:cNvPr id="1026" name="Picture 2">
              <a:extLst>
                <a:ext uri="{FF2B5EF4-FFF2-40B4-BE49-F238E27FC236}">
                  <a16:creationId xmlns:a16="http://schemas.microsoft.com/office/drawing/2014/main" id="{B2132899-CBD4-84CA-A254-2422182094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2754" y="1690970"/>
              <a:ext cx="1677153" cy="16771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text&#10;&#10;Description automatically generated">
              <a:extLst>
                <a:ext uri="{FF2B5EF4-FFF2-40B4-BE49-F238E27FC236}">
                  <a16:creationId xmlns:a16="http://schemas.microsoft.com/office/drawing/2014/main" id="{AB684EE1-AA2E-D1A3-154C-08D8B19E3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9009" y="1533894"/>
              <a:ext cx="1845908" cy="1574301"/>
            </a:xfrm>
            <a:prstGeom prst="rect">
              <a:avLst/>
            </a:prstGeom>
          </p:spPr>
        </p:pic>
        <p:sp>
          <p:nvSpPr>
            <p:cNvPr id="4" name="TextBox 3">
              <a:extLst>
                <a:ext uri="{FF2B5EF4-FFF2-40B4-BE49-F238E27FC236}">
                  <a16:creationId xmlns:a16="http://schemas.microsoft.com/office/drawing/2014/main" id="{2A8E7336-C2EB-26AC-2382-A62DAF5DBC5D}"/>
                </a:ext>
              </a:extLst>
            </p:cNvPr>
            <p:cNvSpPr txBox="1"/>
            <p:nvPr/>
          </p:nvSpPr>
          <p:spPr>
            <a:xfrm>
              <a:off x="6349308" y="3225892"/>
              <a:ext cx="1441420" cy="369332"/>
            </a:xfrm>
            <a:prstGeom prst="rect">
              <a:avLst/>
            </a:prstGeom>
            <a:noFill/>
          </p:spPr>
          <p:txBody>
            <a:bodyPr wrap="none" rtlCol="0">
              <a:spAutoFit/>
            </a:bodyPr>
            <a:lstStyle/>
            <a:p>
              <a:r>
                <a:rPr lang="en-US" dirty="0"/>
                <a:t>Door sensor</a:t>
              </a:r>
            </a:p>
          </p:txBody>
        </p:sp>
        <p:sp>
          <p:nvSpPr>
            <p:cNvPr id="11" name="TextBox 10">
              <a:extLst>
                <a:ext uri="{FF2B5EF4-FFF2-40B4-BE49-F238E27FC236}">
                  <a16:creationId xmlns:a16="http://schemas.microsoft.com/office/drawing/2014/main" id="{886FBCF9-A7BF-204C-9EF1-A53D8906B541}"/>
                </a:ext>
              </a:extLst>
            </p:cNvPr>
            <p:cNvSpPr txBox="1"/>
            <p:nvPr/>
          </p:nvSpPr>
          <p:spPr>
            <a:xfrm>
              <a:off x="9289689" y="3208252"/>
              <a:ext cx="2274982" cy="369332"/>
            </a:xfrm>
            <a:prstGeom prst="rect">
              <a:avLst/>
            </a:prstGeom>
            <a:noFill/>
          </p:spPr>
          <p:txBody>
            <a:bodyPr wrap="none" rtlCol="0">
              <a:spAutoFit/>
            </a:bodyPr>
            <a:lstStyle/>
            <a:p>
              <a:r>
                <a:rPr lang="en-US" dirty="0"/>
                <a:t>Soil moisture sensor</a:t>
              </a:r>
            </a:p>
          </p:txBody>
        </p:sp>
      </p:grpSp>
    </p:spTree>
    <p:custDataLst>
      <p:tags r:id="rId1"/>
    </p:custDataLst>
    <p:extLst>
      <p:ext uri="{BB962C8B-B14F-4D97-AF65-F5344CB8AC3E}">
        <p14:creationId xmlns:p14="http://schemas.microsoft.com/office/powerpoint/2010/main" val="56150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B714F194-5BFC-F0D1-6D1B-0AE823A06FA1}"/>
              </a:ext>
            </a:extLst>
          </p:cNvPr>
          <p:cNvGrpSpPr/>
          <p:nvPr/>
        </p:nvGrpSpPr>
        <p:grpSpPr>
          <a:xfrm>
            <a:off x="5857138" y="1487577"/>
            <a:ext cx="4993448" cy="5045555"/>
            <a:chOff x="5857138" y="1487577"/>
            <a:chExt cx="4993448" cy="5045555"/>
          </a:xfrm>
        </p:grpSpPr>
        <p:grpSp>
          <p:nvGrpSpPr>
            <p:cNvPr id="34" name="Group 33">
              <a:extLst>
                <a:ext uri="{FF2B5EF4-FFF2-40B4-BE49-F238E27FC236}">
                  <a16:creationId xmlns:a16="http://schemas.microsoft.com/office/drawing/2014/main" id="{5241E7B5-256A-B615-4243-519ABB41E41C}"/>
                </a:ext>
              </a:extLst>
            </p:cNvPr>
            <p:cNvGrpSpPr/>
            <p:nvPr/>
          </p:nvGrpSpPr>
          <p:grpSpPr>
            <a:xfrm>
              <a:off x="5857138" y="1487577"/>
              <a:ext cx="4993448" cy="5045555"/>
              <a:chOff x="5857138" y="1487577"/>
              <a:chExt cx="4993448" cy="5045555"/>
            </a:xfrm>
          </p:grpSpPr>
          <p:pic>
            <p:nvPicPr>
              <p:cNvPr id="11" name="Picture 10">
                <a:extLst>
                  <a:ext uri="{FF2B5EF4-FFF2-40B4-BE49-F238E27FC236}">
                    <a16:creationId xmlns:a16="http://schemas.microsoft.com/office/drawing/2014/main" id="{6159E314-A339-ED43-397F-ABB170DF2844}"/>
                  </a:ext>
                </a:extLst>
              </p:cNvPr>
              <p:cNvPicPr>
                <a:picLocks noChangeAspect="1"/>
              </p:cNvPicPr>
              <p:nvPr/>
            </p:nvPicPr>
            <p:blipFill>
              <a:blip r:embed="rId3"/>
              <a:stretch>
                <a:fillRect/>
              </a:stretch>
            </p:blipFill>
            <p:spPr>
              <a:xfrm>
                <a:off x="5857138" y="1487577"/>
                <a:ext cx="4993448" cy="4227902"/>
              </a:xfrm>
              <a:prstGeom prst="rect">
                <a:avLst/>
              </a:prstGeom>
            </p:spPr>
          </p:pic>
          <p:sp>
            <p:nvSpPr>
              <p:cNvPr id="22" name="TextBox 21">
                <a:extLst>
                  <a:ext uri="{FF2B5EF4-FFF2-40B4-BE49-F238E27FC236}">
                    <a16:creationId xmlns:a16="http://schemas.microsoft.com/office/drawing/2014/main" id="{2D994386-F098-A9F4-F988-BD3B5CE1955A}"/>
                  </a:ext>
                </a:extLst>
              </p:cNvPr>
              <p:cNvSpPr txBox="1"/>
              <p:nvPr/>
            </p:nvSpPr>
            <p:spPr>
              <a:xfrm>
                <a:off x="7064107" y="5825246"/>
                <a:ext cx="3651517" cy="707886"/>
              </a:xfrm>
              <a:prstGeom prst="rect">
                <a:avLst/>
              </a:prstGeom>
              <a:noFill/>
              <a:ln w="22225">
                <a:solidFill>
                  <a:srgbClr val="C00000"/>
                </a:solidFill>
              </a:ln>
            </p:spPr>
            <p:txBody>
              <a:bodyPr wrap="square" rtlCol="0">
                <a:spAutoFit/>
              </a:bodyPr>
              <a:lstStyle/>
              <a:p>
                <a:pPr algn="ctr"/>
                <a:r>
                  <a:rPr lang="en-US" sz="2000" dirty="0"/>
                  <a:t>Digital symbol transmission using digital encoder</a:t>
                </a:r>
              </a:p>
            </p:txBody>
          </p:sp>
        </p:grpSp>
        <p:sp>
          <p:nvSpPr>
            <p:cNvPr id="10" name="TextBox 9">
              <a:extLst>
                <a:ext uri="{FF2B5EF4-FFF2-40B4-BE49-F238E27FC236}">
                  <a16:creationId xmlns:a16="http://schemas.microsoft.com/office/drawing/2014/main" id="{7EF05890-B39B-F3FB-FC0B-75FAC09F7A75}"/>
                </a:ext>
              </a:extLst>
            </p:cNvPr>
            <p:cNvSpPr txBox="1"/>
            <p:nvPr/>
          </p:nvSpPr>
          <p:spPr>
            <a:xfrm>
              <a:off x="6682150" y="5388762"/>
              <a:ext cx="3462483" cy="369332"/>
            </a:xfrm>
            <a:prstGeom prst="rect">
              <a:avLst/>
            </a:prstGeom>
            <a:solidFill>
              <a:schemeClr val="bg1"/>
            </a:solidFill>
          </p:spPr>
          <p:txBody>
            <a:bodyPr wrap="square" rtlCol="0">
              <a:spAutoFit/>
            </a:bodyPr>
            <a:lstStyle/>
            <a:p>
              <a:r>
                <a:rPr lang="en-US" dirty="0"/>
                <a:t>           Channel + Encoder Error</a:t>
              </a:r>
            </a:p>
          </p:txBody>
        </p:sp>
      </p:grpSp>
      <p:grpSp>
        <p:nvGrpSpPr>
          <p:cNvPr id="12" name="Group 11">
            <a:extLst>
              <a:ext uri="{FF2B5EF4-FFF2-40B4-BE49-F238E27FC236}">
                <a16:creationId xmlns:a16="http://schemas.microsoft.com/office/drawing/2014/main" id="{4C1B815C-11CA-F000-F375-E00C3751505C}"/>
              </a:ext>
            </a:extLst>
          </p:cNvPr>
          <p:cNvGrpSpPr/>
          <p:nvPr/>
        </p:nvGrpSpPr>
        <p:grpSpPr>
          <a:xfrm>
            <a:off x="576193" y="1397364"/>
            <a:ext cx="4938328" cy="5068616"/>
            <a:chOff x="576193" y="1397364"/>
            <a:chExt cx="4938328" cy="5068616"/>
          </a:xfrm>
        </p:grpSpPr>
        <p:grpSp>
          <p:nvGrpSpPr>
            <p:cNvPr id="25" name="Group 24">
              <a:extLst>
                <a:ext uri="{FF2B5EF4-FFF2-40B4-BE49-F238E27FC236}">
                  <a16:creationId xmlns:a16="http://schemas.microsoft.com/office/drawing/2014/main" id="{2B0124AA-9423-3088-FAD1-120E46962042}"/>
                </a:ext>
              </a:extLst>
            </p:cNvPr>
            <p:cNvGrpSpPr/>
            <p:nvPr/>
          </p:nvGrpSpPr>
          <p:grpSpPr>
            <a:xfrm>
              <a:off x="576193" y="1397364"/>
              <a:ext cx="4938328" cy="5068616"/>
              <a:chOff x="443957" y="1487577"/>
              <a:chExt cx="4938328" cy="5068616"/>
            </a:xfrm>
          </p:grpSpPr>
          <p:pic>
            <p:nvPicPr>
              <p:cNvPr id="8" name="Picture 7">
                <a:extLst>
                  <a:ext uri="{FF2B5EF4-FFF2-40B4-BE49-F238E27FC236}">
                    <a16:creationId xmlns:a16="http://schemas.microsoft.com/office/drawing/2014/main" id="{B7F34E6C-45B2-1870-840B-BDC2F7656DCC}"/>
                  </a:ext>
                </a:extLst>
              </p:cNvPr>
              <p:cNvPicPr>
                <a:picLocks noChangeAspect="1"/>
              </p:cNvPicPr>
              <p:nvPr/>
            </p:nvPicPr>
            <p:blipFill>
              <a:blip r:embed="rId4"/>
              <a:stretch>
                <a:fillRect/>
              </a:stretch>
            </p:blipFill>
            <p:spPr>
              <a:xfrm>
                <a:off x="443957" y="1487577"/>
                <a:ext cx="4938328" cy="4227902"/>
              </a:xfrm>
              <a:prstGeom prst="rect">
                <a:avLst/>
              </a:prstGeom>
            </p:spPr>
          </p:pic>
          <p:sp>
            <p:nvSpPr>
              <p:cNvPr id="21" name="TextBox 20">
                <a:extLst>
                  <a:ext uri="{FF2B5EF4-FFF2-40B4-BE49-F238E27FC236}">
                    <a16:creationId xmlns:a16="http://schemas.microsoft.com/office/drawing/2014/main" id="{60A1E57C-58D4-B203-CD4C-305495AF7D34}"/>
                  </a:ext>
                </a:extLst>
              </p:cNvPr>
              <p:cNvSpPr txBox="1"/>
              <p:nvPr/>
            </p:nvSpPr>
            <p:spPr>
              <a:xfrm>
                <a:off x="1351736" y="5848307"/>
                <a:ext cx="3776158" cy="707886"/>
              </a:xfrm>
              <a:prstGeom prst="rect">
                <a:avLst/>
              </a:prstGeom>
              <a:noFill/>
              <a:ln w="22225">
                <a:solidFill>
                  <a:srgbClr val="C00000"/>
                </a:solidFill>
              </a:ln>
            </p:spPr>
            <p:txBody>
              <a:bodyPr wrap="square" rtlCol="0">
                <a:spAutoFit/>
              </a:bodyPr>
              <a:lstStyle/>
              <a:p>
                <a:pPr algn="ctr"/>
                <a:r>
                  <a:rPr lang="en-US" sz="2000" dirty="0"/>
                  <a:t>Temperature sensing using the analog encoder</a:t>
                </a:r>
              </a:p>
            </p:txBody>
          </p:sp>
        </p:grpSp>
        <p:sp>
          <p:nvSpPr>
            <p:cNvPr id="6" name="TextBox 5">
              <a:extLst>
                <a:ext uri="{FF2B5EF4-FFF2-40B4-BE49-F238E27FC236}">
                  <a16:creationId xmlns:a16="http://schemas.microsoft.com/office/drawing/2014/main" id="{D3338C72-B3D5-9130-0D9F-20548A213475}"/>
                </a:ext>
              </a:extLst>
            </p:cNvPr>
            <p:cNvSpPr txBox="1"/>
            <p:nvPr/>
          </p:nvSpPr>
          <p:spPr>
            <a:xfrm>
              <a:off x="1341414" y="5295767"/>
              <a:ext cx="3462483" cy="369332"/>
            </a:xfrm>
            <a:prstGeom prst="rect">
              <a:avLst/>
            </a:prstGeom>
            <a:solidFill>
              <a:schemeClr val="bg1"/>
            </a:solidFill>
          </p:spPr>
          <p:txBody>
            <a:bodyPr wrap="square" rtlCol="0">
              <a:spAutoFit/>
            </a:bodyPr>
            <a:lstStyle/>
            <a:p>
              <a:r>
                <a:rPr lang="en-US" dirty="0"/>
                <a:t>           Channel + Encoder Error</a:t>
              </a:r>
            </a:p>
          </p:txBody>
        </p:sp>
      </p:grpSp>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19</a:t>
            </a:fld>
            <a:endParaRPr lang="en"/>
          </a:p>
        </p:txBody>
      </p:sp>
      <p:sp>
        <p:nvSpPr>
          <p:cNvPr id="9" name="Google Shape;88;p12">
            <a:extLst>
              <a:ext uri="{FF2B5EF4-FFF2-40B4-BE49-F238E27FC236}">
                <a16:creationId xmlns:a16="http://schemas.microsoft.com/office/drawing/2014/main" id="{4E0A770E-0363-CB30-A4BE-470B670DC4B8}"/>
              </a:ext>
            </a:extLst>
          </p:cNvPr>
          <p:cNvSpPr txBox="1">
            <a:spLocks/>
          </p:cNvSpPr>
          <p:nvPr/>
        </p:nvSpPr>
        <p:spPr>
          <a:xfrm>
            <a:off x="376642" y="126384"/>
            <a:ext cx="10473944" cy="895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What is the end-to-end battery voltage error? </a:t>
            </a:r>
            <a:endParaRPr lang="en-US" dirty="0"/>
          </a:p>
        </p:txBody>
      </p:sp>
      <p:sp>
        <p:nvSpPr>
          <p:cNvPr id="2" name="TextBox 1">
            <a:extLst>
              <a:ext uri="{FF2B5EF4-FFF2-40B4-BE49-F238E27FC236}">
                <a16:creationId xmlns:a16="http://schemas.microsoft.com/office/drawing/2014/main" id="{BCEA427D-9801-0E66-D36C-85C04EB13FAE}"/>
              </a:ext>
            </a:extLst>
          </p:cNvPr>
          <p:cNvSpPr txBox="1"/>
          <p:nvPr/>
        </p:nvSpPr>
        <p:spPr>
          <a:xfrm>
            <a:off x="833489" y="1774657"/>
            <a:ext cx="646331" cy="1131848"/>
          </a:xfrm>
          <a:prstGeom prst="rect">
            <a:avLst/>
          </a:prstGeom>
          <a:noFill/>
        </p:spPr>
        <p:txBody>
          <a:bodyPr wrap="none" rtlCol="0">
            <a:spAutoFit/>
          </a:bodyPr>
          <a:lstStyle/>
          <a:p>
            <a:pPr marL="457200" indent="-457200">
              <a:lnSpc>
                <a:spcPct val="150000"/>
              </a:lnSpc>
              <a:buFont typeface="Arial" panose="020B0604020202020204" pitchFamily="34" charset="0"/>
              <a:buChar char="•"/>
            </a:pPr>
            <a:endParaRPr lang="en-US" sz="2400" dirty="0"/>
          </a:p>
          <a:p>
            <a:pPr marL="457200" indent="-457200">
              <a:lnSpc>
                <a:spcPct val="150000"/>
              </a:lnSpc>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190F5E8C-4F39-6048-8E6B-F3A801B5F6A3}"/>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E72A5D22-FA4D-DFB9-6E88-CFE20AD5A27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85E72B-D56C-A0A0-5A67-E115E760E3DC}"/>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grpSp>
        <p:nvGrpSpPr>
          <p:cNvPr id="32" name="Group 31">
            <a:extLst>
              <a:ext uri="{FF2B5EF4-FFF2-40B4-BE49-F238E27FC236}">
                <a16:creationId xmlns:a16="http://schemas.microsoft.com/office/drawing/2014/main" id="{C2875AFF-6DB6-B513-DED7-56302EE7B4C7}"/>
              </a:ext>
            </a:extLst>
          </p:cNvPr>
          <p:cNvGrpSpPr/>
          <p:nvPr/>
        </p:nvGrpSpPr>
        <p:grpSpPr>
          <a:xfrm>
            <a:off x="2820794" y="1762909"/>
            <a:ext cx="2273219" cy="3332181"/>
            <a:chOff x="2820794" y="1762909"/>
            <a:chExt cx="2273219" cy="3332181"/>
          </a:xfrm>
        </p:grpSpPr>
        <p:sp>
          <p:nvSpPr>
            <p:cNvPr id="26" name="Rectangle 25">
              <a:extLst>
                <a:ext uri="{FF2B5EF4-FFF2-40B4-BE49-F238E27FC236}">
                  <a16:creationId xmlns:a16="http://schemas.microsoft.com/office/drawing/2014/main" id="{2EA8F329-C6C9-1E22-B28A-881C78B2AD64}"/>
                </a:ext>
              </a:extLst>
            </p:cNvPr>
            <p:cNvSpPr/>
            <p:nvPr/>
          </p:nvSpPr>
          <p:spPr>
            <a:xfrm>
              <a:off x="2820794" y="1762909"/>
              <a:ext cx="379562" cy="333218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D2A51C18-03FB-5441-20F0-4413BF613A32}"/>
                </a:ext>
              </a:extLst>
            </p:cNvPr>
            <p:cNvSpPr txBox="1"/>
            <p:nvPr/>
          </p:nvSpPr>
          <p:spPr>
            <a:xfrm>
              <a:off x="3591679" y="4306995"/>
              <a:ext cx="1502334" cy="461665"/>
            </a:xfrm>
            <a:prstGeom prst="rect">
              <a:avLst/>
            </a:prstGeom>
            <a:noFill/>
          </p:spPr>
          <p:txBody>
            <a:bodyPr wrap="none" rtlCol="0">
              <a:spAutoFit/>
            </a:bodyPr>
            <a:lstStyle/>
            <a:p>
              <a:r>
                <a:rPr lang="en-US" sz="2400" dirty="0">
                  <a:solidFill>
                    <a:srgbClr val="FF0000"/>
                  </a:solidFill>
                </a:rPr>
                <a:t>20.91 mV</a:t>
              </a:r>
            </a:p>
          </p:txBody>
        </p:sp>
        <p:cxnSp>
          <p:nvCxnSpPr>
            <p:cNvPr id="29" name="Straight Arrow Connector 28">
              <a:extLst>
                <a:ext uri="{FF2B5EF4-FFF2-40B4-BE49-F238E27FC236}">
                  <a16:creationId xmlns:a16="http://schemas.microsoft.com/office/drawing/2014/main" id="{04BEDF3A-A0C1-EBC6-05C3-C3DD428656C8}"/>
                </a:ext>
              </a:extLst>
            </p:cNvPr>
            <p:cNvCxnSpPr>
              <a:cxnSpLocks/>
            </p:cNvCxnSpPr>
            <p:nvPr/>
          </p:nvCxnSpPr>
          <p:spPr>
            <a:xfrm>
              <a:off x="3045357" y="4076163"/>
              <a:ext cx="583668" cy="34445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6A364E6D-CCE0-9F28-56E1-212AE20BDCAF}"/>
              </a:ext>
            </a:extLst>
          </p:cNvPr>
          <p:cNvGrpSpPr/>
          <p:nvPr/>
        </p:nvGrpSpPr>
        <p:grpSpPr>
          <a:xfrm>
            <a:off x="7660257" y="1774657"/>
            <a:ext cx="1710376" cy="3332181"/>
            <a:chOff x="7660257" y="1774657"/>
            <a:chExt cx="1710376" cy="3332181"/>
          </a:xfrm>
        </p:grpSpPr>
        <p:sp>
          <p:nvSpPr>
            <p:cNvPr id="15" name="Rectangle 14">
              <a:extLst>
                <a:ext uri="{FF2B5EF4-FFF2-40B4-BE49-F238E27FC236}">
                  <a16:creationId xmlns:a16="http://schemas.microsoft.com/office/drawing/2014/main" id="{0AFE0625-FC75-941B-8C77-F2AA912E3286}"/>
                </a:ext>
              </a:extLst>
            </p:cNvPr>
            <p:cNvSpPr/>
            <p:nvPr/>
          </p:nvSpPr>
          <p:spPr>
            <a:xfrm>
              <a:off x="7660257" y="1774657"/>
              <a:ext cx="379562" cy="333218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9BE937A-672B-28A6-ABFF-77AA064BA711}"/>
                </a:ext>
              </a:extLst>
            </p:cNvPr>
            <p:cNvSpPr txBox="1"/>
            <p:nvPr/>
          </p:nvSpPr>
          <p:spPr>
            <a:xfrm>
              <a:off x="8039819" y="4076163"/>
              <a:ext cx="1330814" cy="461665"/>
            </a:xfrm>
            <a:prstGeom prst="rect">
              <a:avLst/>
            </a:prstGeom>
            <a:noFill/>
          </p:spPr>
          <p:txBody>
            <a:bodyPr wrap="none" rtlCol="0">
              <a:spAutoFit/>
            </a:bodyPr>
            <a:lstStyle/>
            <a:p>
              <a:r>
                <a:rPr lang="en-US" sz="2400" dirty="0">
                  <a:solidFill>
                    <a:srgbClr val="FF0000"/>
                  </a:solidFill>
                </a:rPr>
                <a:t>3.96 mV</a:t>
              </a:r>
            </a:p>
          </p:txBody>
        </p:sp>
        <p:cxnSp>
          <p:nvCxnSpPr>
            <p:cNvPr id="31" name="Straight Arrow Connector 30">
              <a:extLst>
                <a:ext uri="{FF2B5EF4-FFF2-40B4-BE49-F238E27FC236}">
                  <a16:creationId xmlns:a16="http://schemas.microsoft.com/office/drawing/2014/main" id="{0C85D8FF-0A86-6CDE-DB0F-8203E0B2619F}"/>
                </a:ext>
              </a:extLst>
            </p:cNvPr>
            <p:cNvCxnSpPr>
              <a:cxnSpLocks/>
            </p:cNvCxnSpPr>
            <p:nvPr/>
          </p:nvCxnSpPr>
          <p:spPr>
            <a:xfrm>
              <a:off x="7829724" y="3849053"/>
              <a:ext cx="583668" cy="34445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488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2</a:t>
            </a:fld>
            <a:endParaRPr lang="en"/>
          </a:p>
        </p:txBody>
      </p:sp>
      <p:sp>
        <p:nvSpPr>
          <p:cNvPr id="7" name="Google Shape;88;p12">
            <a:extLst>
              <a:ext uri="{FF2B5EF4-FFF2-40B4-BE49-F238E27FC236}">
                <a16:creationId xmlns:a16="http://schemas.microsoft.com/office/drawing/2014/main" id="{8703B570-9AA4-7DC8-10D0-AE685EB54FC3}"/>
              </a:ext>
            </a:extLst>
          </p:cNvPr>
          <p:cNvSpPr txBox="1">
            <a:spLocks/>
          </p:cNvSpPr>
          <p:nvPr/>
        </p:nvSpPr>
        <p:spPr>
          <a:xfrm>
            <a:off x="89692" y="20311"/>
            <a:ext cx="11405358"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Commercial IoT systems are not upgrade-friendly</a:t>
            </a:r>
            <a:endParaRPr lang="en-US" dirty="0"/>
          </a:p>
        </p:txBody>
      </p:sp>
      <p:sp>
        <p:nvSpPr>
          <p:cNvPr id="8" name="TextBox 7">
            <a:extLst>
              <a:ext uri="{FF2B5EF4-FFF2-40B4-BE49-F238E27FC236}">
                <a16:creationId xmlns:a16="http://schemas.microsoft.com/office/drawing/2014/main" id="{C50B8AE3-E087-2007-7580-D6275B30F59B}"/>
              </a:ext>
            </a:extLst>
          </p:cNvPr>
          <p:cNvSpPr txBox="1"/>
          <p:nvPr/>
        </p:nvSpPr>
        <p:spPr>
          <a:xfrm>
            <a:off x="12689559" y="1743154"/>
            <a:ext cx="9863598" cy="1685846"/>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sz="2400" dirty="0"/>
              <a:t>End users can not add their own device</a:t>
            </a:r>
          </a:p>
          <a:p>
            <a:pPr marL="457200" indent="-457200">
              <a:lnSpc>
                <a:spcPct val="150000"/>
              </a:lnSpc>
              <a:buFont typeface="Arial" panose="020B0604020202020204" pitchFamily="34" charset="0"/>
              <a:buChar char="•"/>
            </a:pPr>
            <a:r>
              <a:rPr lang="en-US" sz="2400" dirty="0"/>
              <a:t>Upgrading or adding new functionality requires replacing all devices</a:t>
            </a:r>
          </a:p>
          <a:p>
            <a:pPr marL="457200" indent="-457200">
              <a:lnSpc>
                <a:spcPct val="150000"/>
              </a:lnSpc>
              <a:buFont typeface="Arial" panose="020B0604020202020204" pitchFamily="34" charset="0"/>
              <a:buChar char="•"/>
            </a:pPr>
            <a:r>
              <a:rPr lang="en-US" sz="2400" dirty="0"/>
              <a:t>Technology advances keep making devices obsolete</a:t>
            </a:r>
          </a:p>
        </p:txBody>
      </p:sp>
      <p:grpSp>
        <p:nvGrpSpPr>
          <p:cNvPr id="2" name="Group 1">
            <a:extLst>
              <a:ext uri="{FF2B5EF4-FFF2-40B4-BE49-F238E27FC236}">
                <a16:creationId xmlns:a16="http://schemas.microsoft.com/office/drawing/2014/main" id="{DC7430E4-B3AB-C05C-FDB9-7582377420C0}"/>
              </a:ext>
            </a:extLst>
          </p:cNvPr>
          <p:cNvGrpSpPr/>
          <p:nvPr/>
        </p:nvGrpSpPr>
        <p:grpSpPr>
          <a:xfrm>
            <a:off x="11373654" y="0"/>
            <a:ext cx="818346" cy="793295"/>
            <a:chOff x="1508065" y="4022802"/>
            <a:chExt cx="841783" cy="905733"/>
          </a:xfrm>
        </p:grpSpPr>
        <p:pic>
          <p:nvPicPr>
            <p:cNvPr id="3" name="Picture 10" descr="Translation Requests | Center for American English Language &amp; Culture">
              <a:extLst>
                <a:ext uri="{FF2B5EF4-FFF2-40B4-BE49-F238E27FC236}">
                  <a16:creationId xmlns:a16="http://schemas.microsoft.com/office/drawing/2014/main" id="{E6372546-0DB6-99F9-8843-68CD4A504F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44DD3F-810E-C188-7925-59A04DF64ED2}"/>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50" name="Google Shape;88;p12">
            <a:extLst>
              <a:ext uri="{FF2B5EF4-FFF2-40B4-BE49-F238E27FC236}">
                <a16:creationId xmlns:a16="http://schemas.microsoft.com/office/drawing/2014/main" id="{6C0C2FA0-F043-9C95-70B4-8B12E65BC6EA}"/>
              </a:ext>
            </a:extLst>
          </p:cNvPr>
          <p:cNvSpPr txBox="1">
            <a:spLocks/>
          </p:cNvSpPr>
          <p:nvPr/>
        </p:nvSpPr>
        <p:spPr>
          <a:xfrm>
            <a:off x="626361" y="807343"/>
            <a:ext cx="8944498"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2800" b="1" dirty="0">
                <a:solidFill>
                  <a:srgbClr val="EA670C"/>
                </a:solidFill>
              </a:rPr>
              <a:t>Let’s look at an example ..</a:t>
            </a:r>
            <a:endParaRPr lang="en-US" sz="2800" dirty="0">
              <a:solidFill>
                <a:srgbClr val="EA670C"/>
              </a:solidFill>
            </a:endParaRPr>
          </a:p>
        </p:txBody>
      </p:sp>
      <p:grpSp>
        <p:nvGrpSpPr>
          <p:cNvPr id="1027" name="Group 1026">
            <a:extLst>
              <a:ext uri="{FF2B5EF4-FFF2-40B4-BE49-F238E27FC236}">
                <a16:creationId xmlns:a16="http://schemas.microsoft.com/office/drawing/2014/main" id="{4E5F1EAC-24FC-702F-4524-A739E6CB5A78}"/>
              </a:ext>
            </a:extLst>
          </p:cNvPr>
          <p:cNvGrpSpPr/>
          <p:nvPr/>
        </p:nvGrpSpPr>
        <p:grpSpPr>
          <a:xfrm>
            <a:off x="89692" y="3808421"/>
            <a:ext cx="12619723" cy="2688522"/>
            <a:chOff x="120613" y="3822668"/>
            <a:chExt cx="12619723" cy="2688522"/>
          </a:xfrm>
        </p:grpSpPr>
        <p:grpSp>
          <p:nvGrpSpPr>
            <p:cNvPr id="63" name="Group 62">
              <a:extLst>
                <a:ext uri="{FF2B5EF4-FFF2-40B4-BE49-F238E27FC236}">
                  <a16:creationId xmlns:a16="http://schemas.microsoft.com/office/drawing/2014/main" id="{922A275A-0C7D-5C98-B570-2CEA3956B871}"/>
                </a:ext>
              </a:extLst>
            </p:cNvPr>
            <p:cNvGrpSpPr/>
            <p:nvPr/>
          </p:nvGrpSpPr>
          <p:grpSpPr>
            <a:xfrm>
              <a:off x="1212809" y="3822668"/>
              <a:ext cx="1802351" cy="1599901"/>
              <a:chOff x="1223888" y="3822668"/>
              <a:chExt cx="1802351" cy="1599901"/>
            </a:xfrm>
          </p:grpSpPr>
          <p:cxnSp>
            <p:nvCxnSpPr>
              <p:cNvPr id="57" name="Straight Arrow Connector 56">
                <a:extLst>
                  <a:ext uri="{FF2B5EF4-FFF2-40B4-BE49-F238E27FC236}">
                    <a16:creationId xmlns:a16="http://schemas.microsoft.com/office/drawing/2014/main" id="{89457863-5CF2-C406-7F17-374BD708E179}"/>
                  </a:ext>
                </a:extLst>
              </p:cNvPr>
              <p:cNvCxnSpPr>
                <a:cxnSpLocks/>
                <a:endCxn id="13" idx="1"/>
              </p:cNvCxnSpPr>
              <p:nvPr/>
            </p:nvCxnSpPr>
            <p:spPr>
              <a:xfrm flipV="1">
                <a:off x="2010429" y="3822668"/>
                <a:ext cx="700924" cy="69819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022D322-BE2B-0349-D6FB-CC62045CE0BA}"/>
                  </a:ext>
                </a:extLst>
              </p:cNvPr>
              <p:cNvGrpSpPr/>
              <p:nvPr/>
            </p:nvGrpSpPr>
            <p:grpSpPr>
              <a:xfrm>
                <a:off x="1223888" y="4193207"/>
                <a:ext cx="1802351" cy="1229362"/>
                <a:chOff x="1223888" y="4193207"/>
                <a:chExt cx="1802351" cy="1229362"/>
              </a:xfrm>
            </p:grpSpPr>
            <p:pic>
              <p:nvPicPr>
                <p:cNvPr id="48" name="Graphic 47" descr="Sound Medium with solid fill">
                  <a:extLst>
                    <a:ext uri="{FF2B5EF4-FFF2-40B4-BE49-F238E27FC236}">
                      <a16:creationId xmlns:a16="http://schemas.microsoft.com/office/drawing/2014/main" id="{0AF4D132-D9BB-0A1D-9077-B79F9F0209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3888" y="4193207"/>
                  <a:ext cx="899937" cy="899937"/>
                </a:xfrm>
                <a:prstGeom prst="rect">
                  <a:avLst/>
                </a:prstGeom>
              </p:spPr>
            </p:pic>
            <p:pic>
              <p:nvPicPr>
                <p:cNvPr id="59" name="Graphic 58" descr="Question Mark with solid fill">
                  <a:extLst>
                    <a:ext uri="{FF2B5EF4-FFF2-40B4-BE49-F238E27FC236}">
                      <a16:creationId xmlns:a16="http://schemas.microsoft.com/office/drawing/2014/main" id="{8DD9B7D5-F531-A813-2474-F397AD57CE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1839" y="4508169"/>
                  <a:ext cx="914400" cy="914400"/>
                </a:xfrm>
                <a:prstGeom prst="rect">
                  <a:avLst/>
                </a:prstGeom>
              </p:spPr>
            </p:pic>
          </p:grpSp>
        </p:grpSp>
        <p:sp>
          <p:nvSpPr>
            <p:cNvPr id="60" name="Google Shape;88;p12">
              <a:extLst>
                <a:ext uri="{FF2B5EF4-FFF2-40B4-BE49-F238E27FC236}">
                  <a16:creationId xmlns:a16="http://schemas.microsoft.com/office/drawing/2014/main" id="{9964DD77-2B93-4785-822F-E4403B631816}"/>
                </a:ext>
              </a:extLst>
            </p:cNvPr>
            <p:cNvSpPr txBox="1">
              <a:spLocks/>
            </p:cNvSpPr>
            <p:nvPr/>
          </p:nvSpPr>
          <p:spPr>
            <a:xfrm>
              <a:off x="120613" y="5650211"/>
              <a:ext cx="12619723" cy="8609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rgbClr val="00B0F0"/>
                  </a:solidFill>
                </a:rPr>
                <a:t>What if the user wants a new trigger feature for the doorbell?</a:t>
              </a:r>
              <a:endParaRPr lang="en-US" dirty="0">
                <a:solidFill>
                  <a:srgbClr val="00B0F0"/>
                </a:solidFill>
              </a:endParaRPr>
            </a:p>
          </p:txBody>
        </p:sp>
      </p:grpSp>
      <p:grpSp>
        <p:nvGrpSpPr>
          <p:cNvPr id="14" name="Group 13">
            <a:extLst>
              <a:ext uri="{FF2B5EF4-FFF2-40B4-BE49-F238E27FC236}">
                <a16:creationId xmlns:a16="http://schemas.microsoft.com/office/drawing/2014/main" id="{03B4E1CC-6AB7-8A97-A50A-B9793E14F295}"/>
              </a:ext>
            </a:extLst>
          </p:cNvPr>
          <p:cNvGrpSpPr/>
          <p:nvPr/>
        </p:nvGrpSpPr>
        <p:grpSpPr>
          <a:xfrm>
            <a:off x="1167999" y="1661019"/>
            <a:ext cx="10597363" cy="3022852"/>
            <a:chOff x="1167999" y="1661019"/>
            <a:chExt cx="10597363" cy="3022852"/>
          </a:xfrm>
        </p:grpSpPr>
        <p:grpSp>
          <p:nvGrpSpPr>
            <p:cNvPr id="27" name="Group 26">
              <a:extLst>
                <a:ext uri="{FF2B5EF4-FFF2-40B4-BE49-F238E27FC236}">
                  <a16:creationId xmlns:a16="http://schemas.microsoft.com/office/drawing/2014/main" id="{7FDDFBDE-B0C3-458C-79B4-74E02CA348A0}"/>
                </a:ext>
              </a:extLst>
            </p:cNvPr>
            <p:cNvGrpSpPr/>
            <p:nvPr/>
          </p:nvGrpSpPr>
          <p:grpSpPr>
            <a:xfrm>
              <a:off x="10415196" y="2861567"/>
              <a:ext cx="1350166" cy="1822304"/>
              <a:chOff x="10121398" y="1929507"/>
              <a:chExt cx="1571625" cy="2020421"/>
            </a:xfrm>
          </p:grpSpPr>
          <p:pic>
            <p:nvPicPr>
              <p:cNvPr id="1032" name="Picture 8" descr="Hand holding smartphone icon Royalty Free Vector Image">
                <a:extLst>
                  <a:ext uri="{FF2B5EF4-FFF2-40B4-BE49-F238E27FC236}">
                    <a16:creationId xmlns:a16="http://schemas.microsoft.com/office/drawing/2014/main" id="{6087A6C4-4ECC-E9F9-B30E-F5F8B5626D4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256" t="11269" r="22452" b="20452"/>
              <a:stretch/>
            </p:blipFill>
            <p:spPr bwMode="auto">
              <a:xfrm>
                <a:off x="10121398" y="1929507"/>
                <a:ext cx="1571625" cy="20204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0892AA8-C231-FA2F-A740-2961F5D419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57411" y="2119906"/>
                <a:ext cx="713648" cy="1273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1" name="Group 1030">
              <a:extLst>
                <a:ext uri="{FF2B5EF4-FFF2-40B4-BE49-F238E27FC236}">
                  <a16:creationId xmlns:a16="http://schemas.microsoft.com/office/drawing/2014/main" id="{3161092D-0A27-D8F0-0E79-E7F62AFD8659}"/>
                </a:ext>
              </a:extLst>
            </p:cNvPr>
            <p:cNvGrpSpPr/>
            <p:nvPr/>
          </p:nvGrpSpPr>
          <p:grpSpPr>
            <a:xfrm>
              <a:off x="1167999" y="1661019"/>
              <a:ext cx="9285768" cy="2859846"/>
              <a:chOff x="1185463" y="1648485"/>
              <a:chExt cx="9285768" cy="2859846"/>
            </a:xfrm>
          </p:grpSpPr>
          <p:pic>
            <p:nvPicPr>
              <p:cNvPr id="13" name="Picture 12" descr="A picture containing electronics, loudspeaker&#10;&#10;Description automatically generated">
                <a:extLst>
                  <a:ext uri="{FF2B5EF4-FFF2-40B4-BE49-F238E27FC236}">
                    <a16:creationId xmlns:a16="http://schemas.microsoft.com/office/drawing/2014/main" id="{4D5707DB-D60E-6C89-15EB-A21AFCB0F300}"/>
                  </a:ext>
                </a:extLst>
              </p:cNvPr>
              <p:cNvPicPr>
                <a:picLocks noChangeAspect="1"/>
              </p:cNvPicPr>
              <p:nvPr/>
            </p:nvPicPr>
            <p:blipFill rotWithShape="1">
              <a:blip r:embed="rId11"/>
              <a:srcRect l="32421" t="14706" r="33502" b="12678"/>
              <a:stretch/>
            </p:blipFill>
            <p:spPr>
              <a:xfrm>
                <a:off x="2686817" y="3165476"/>
                <a:ext cx="591671" cy="1260822"/>
              </a:xfrm>
              <a:prstGeom prst="rect">
                <a:avLst/>
              </a:prstGeom>
            </p:spPr>
          </p:pic>
          <p:pic>
            <p:nvPicPr>
              <p:cNvPr id="23" name="Picture 22" descr="A picture containing electronics&#10;&#10;Description automatically generated">
                <a:extLst>
                  <a:ext uri="{FF2B5EF4-FFF2-40B4-BE49-F238E27FC236}">
                    <a16:creationId xmlns:a16="http://schemas.microsoft.com/office/drawing/2014/main" id="{349F0B7D-DECD-C49F-1917-E1A3114D966D}"/>
                  </a:ext>
                </a:extLst>
              </p:cNvPr>
              <p:cNvPicPr>
                <a:picLocks noChangeAspect="1"/>
              </p:cNvPicPr>
              <p:nvPr/>
            </p:nvPicPr>
            <p:blipFill rotWithShape="1">
              <a:blip r:embed="rId12"/>
              <a:srcRect l="25894" t="26434" r="20630" b="18470"/>
              <a:stretch/>
            </p:blipFill>
            <p:spPr>
              <a:xfrm>
                <a:off x="5066229" y="3012039"/>
                <a:ext cx="1452284" cy="1496292"/>
              </a:xfrm>
              <a:prstGeom prst="rect">
                <a:avLst/>
              </a:prstGeom>
            </p:spPr>
          </p:pic>
          <p:sp>
            <p:nvSpPr>
              <p:cNvPr id="26" name="TextBox 25">
                <a:extLst>
                  <a:ext uri="{FF2B5EF4-FFF2-40B4-BE49-F238E27FC236}">
                    <a16:creationId xmlns:a16="http://schemas.microsoft.com/office/drawing/2014/main" id="{5C35AF49-1F65-DDEF-F35C-EC026DB35C3A}"/>
                  </a:ext>
                </a:extLst>
              </p:cNvPr>
              <p:cNvSpPr txBox="1"/>
              <p:nvPr/>
            </p:nvSpPr>
            <p:spPr>
              <a:xfrm>
                <a:off x="1566463" y="1648485"/>
                <a:ext cx="2240707" cy="923330"/>
              </a:xfrm>
              <a:prstGeom prst="rect">
                <a:avLst/>
              </a:prstGeom>
              <a:noFill/>
            </p:spPr>
            <p:txBody>
              <a:bodyPr wrap="square" rtlCol="0">
                <a:spAutoFit/>
              </a:bodyPr>
              <a:lstStyle/>
              <a:p>
                <a:r>
                  <a:rPr lang="en-US" dirty="0"/>
                  <a:t>Press/motion activated blink </a:t>
                </a:r>
                <a:br>
                  <a:rPr lang="en-US" dirty="0"/>
                </a:br>
                <a:r>
                  <a:rPr lang="en-US" dirty="0"/>
                  <a:t>video doorbell</a:t>
                </a:r>
              </a:p>
            </p:txBody>
          </p:sp>
          <p:grpSp>
            <p:nvGrpSpPr>
              <p:cNvPr id="31" name="Group 30">
                <a:extLst>
                  <a:ext uri="{FF2B5EF4-FFF2-40B4-BE49-F238E27FC236}">
                    <a16:creationId xmlns:a16="http://schemas.microsoft.com/office/drawing/2014/main" id="{21F33671-1B36-2BE3-5A76-D2D3E61B298C}"/>
                  </a:ext>
                </a:extLst>
              </p:cNvPr>
              <p:cNvGrpSpPr/>
              <p:nvPr/>
            </p:nvGrpSpPr>
            <p:grpSpPr>
              <a:xfrm>
                <a:off x="1185463" y="2823588"/>
                <a:ext cx="899937" cy="1190578"/>
                <a:chOff x="1544058" y="2191572"/>
                <a:chExt cx="952167" cy="1534524"/>
              </a:xfrm>
            </p:grpSpPr>
            <p:pic>
              <p:nvPicPr>
                <p:cNvPr id="1028" name="Picture 4" descr="Press - Free ui icons">
                  <a:extLst>
                    <a:ext uri="{FF2B5EF4-FFF2-40B4-BE49-F238E27FC236}">
                      <a16:creationId xmlns:a16="http://schemas.microsoft.com/office/drawing/2014/main" id="{B3327D11-8E75-204C-B6CD-29749AD81B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64961" y="2191572"/>
                  <a:ext cx="591671" cy="5916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tion Detector Silhouette Icon Clipart Image Stock Vector (Royalty Free)  1316297879 | Shutterstock">
                  <a:extLst>
                    <a:ext uri="{FF2B5EF4-FFF2-40B4-BE49-F238E27FC236}">
                      <a16:creationId xmlns:a16="http://schemas.microsoft.com/office/drawing/2014/main" id="{FFFA2A12-A98B-FC53-0C7D-82BC35675D6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3559" t="22454" r="14471" b="35467"/>
                <a:stretch/>
              </p:blipFill>
              <p:spPr bwMode="auto">
                <a:xfrm>
                  <a:off x="1544058" y="3126575"/>
                  <a:ext cx="952167" cy="59952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a:extLst>
                  <a:ext uri="{FF2B5EF4-FFF2-40B4-BE49-F238E27FC236}">
                    <a16:creationId xmlns:a16="http://schemas.microsoft.com/office/drawing/2014/main" id="{3C6D0BA1-EB29-0266-D82B-AEFB0742DDA7}"/>
                  </a:ext>
                </a:extLst>
              </p:cNvPr>
              <p:cNvCxnSpPr>
                <a:cxnSpLocks/>
              </p:cNvCxnSpPr>
              <p:nvPr/>
            </p:nvCxnSpPr>
            <p:spPr>
              <a:xfrm flipV="1">
                <a:off x="3676529" y="3807174"/>
                <a:ext cx="965934" cy="253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B82F17B-C4BD-31F7-DEEB-83F6435A317E}"/>
                  </a:ext>
                </a:extLst>
              </p:cNvPr>
              <p:cNvCxnSpPr>
                <a:cxnSpLocks/>
              </p:cNvCxnSpPr>
              <p:nvPr/>
            </p:nvCxnSpPr>
            <p:spPr>
              <a:xfrm>
                <a:off x="6630171" y="3795887"/>
                <a:ext cx="90037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89E0821-529D-44AC-122D-7D077C96031F}"/>
                  </a:ext>
                </a:extLst>
              </p:cNvPr>
              <p:cNvCxnSpPr>
                <a:cxnSpLocks/>
              </p:cNvCxnSpPr>
              <p:nvPr/>
            </p:nvCxnSpPr>
            <p:spPr>
              <a:xfrm>
                <a:off x="9779000" y="3705070"/>
                <a:ext cx="692231" cy="878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C01D1C6-3621-0E6C-B4DB-F77E9C01BEEA}"/>
                  </a:ext>
                </a:extLst>
              </p:cNvPr>
              <p:cNvSpPr txBox="1"/>
              <p:nvPr/>
            </p:nvSpPr>
            <p:spPr>
              <a:xfrm>
                <a:off x="4993522" y="2504313"/>
                <a:ext cx="1723660" cy="369332"/>
              </a:xfrm>
              <a:prstGeom prst="rect">
                <a:avLst/>
              </a:prstGeom>
              <a:noFill/>
            </p:spPr>
            <p:txBody>
              <a:bodyPr wrap="square" rtlCol="0">
                <a:spAutoFit/>
              </a:bodyPr>
              <a:lstStyle/>
              <a:p>
                <a:r>
                  <a:rPr lang="en-US" dirty="0"/>
                  <a:t>Blink Gateway</a:t>
                </a:r>
              </a:p>
            </p:txBody>
          </p:sp>
          <p:cxnSp>
            <p:nvCxnSpPr>
              <p:cNvPr id="53" name="Straight Arrow Connector 52">
                <a:extLst>
                  <a:ext uri="{FF2B5EF4-FFF2-40B4-BE49-F238E27FC236}">
                    <a16:creationId xmlns:a16="http://schemas.microsoft.com/office/drawing/2014/main" id="{78DC5EBC-C0BC-A2F9-193D-57B835319F1F}"/>
                  </a:ext>
                </a:extLst>
              </p:cNvPr>
              <p:cNvCxnSpPr>
                <a:stCxn id="1028" idx="3"/>
                <a:endCxn id="13" idx="1"/>
              </p:cNvCxnSpPr>
              <p:nvPr/>
            </p:nvCxnSpPr>
            <p:spPr>
              <a:xfrm>
                <a:off x="1953465" y="3053116"/>
                <a:ext cx="733352" cy="7427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CFBF0D0-EE30-ABCF-8652-2D1B3554A9DA}"/>
                  </a:ext>
                </a:extLst>
              </p:cNvPr>
              <p:cNvCxnSpPr>
                <a:cxnSpLocks/>
                <a:stCxn id="1030" idx="3"/>
                <a:endCxn id="13" idx="1"/>
              </p:cNvCxnSpPr>
              <p:nvPr/>
            </p:nvCxnSpPr>
            <p:spPr>
              <a:xfrm>
                <a:off x="2085400" y="3781594"/>
                <a:ext cx="601417" cy="142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318C3-29D6-4355-765C-6668E63CACB5}"/>
                  </a:ext>
                </a:extLst>
              </p:cNvPr>
              <p:cNvSpPr txBox="1"/>
              <p:nvPr/>
            </p:nvSpPr>
            <p:spPr>
              <a:xfrm>
                <a:off x="7891586" y="3390853"/>
                <a:ext cx="1646605" cy="369332"/>
              </a:xfrm>
              <a:prstGeom prst="rect">
                <a:avLst/>
              </a:prstGeom>
              <a:noFill/>
            </p:spPr>
            <p:txBody>
              <a:bodyPr wrap="none" rtlCol="0">
                <a:spAutoFit/>
              </a:bodyPr>
              <a:lstStyle/>
              <a:p>
                <a:r>
                  <a:rPr lang="en-US" dirty="0"/>
                  <a:t>Amazon cloud</a:t>
                </a:r>
              </a:p>
            </p:txBody>
          </p:sp>
        </p:grpSp>
        <p:sp>
          <p:nvSpPr>
            <p:cNvPr id="11" name="Cloud 10">
              <a:extLst>
                <a:ext uri="{FF2B5EF4-FFF2-40B4-BE49-F238E27FC236}">
                  <a16:creationId xmlns:a16="http://schemas.microsoft.com/office/drawing/2014/main" id="{A29DFD99-8ADD-4403-3CCC-641423673732}"/>
                </a:ext>
              </a:extLst>
            </p:cNvPr>
            <p:cNvSpPr/>
            <p:nvPr/>
          </p:nvSpPr>
          <p:spPr>
            <a:xfrm>
              <a:off x="7777646" y="3033657"/>
              <a:ext cx="1839558" cy="1302380"/>
            </a:xfrm>
            <a:prstGeom prst="cloud">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38844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25E147E-9D17-CF13-7CED-3A36D721FCF2}"/>
              </a:ext>
            </a:extLst>
          </p:cNvPr>
          <p:cNvPicPr>
            <a:picLocks noChangeAspect="1"/>
          </p:cNvPicPr>
          <p:nvPr/>
        </p:nvPicPr>
        <p:blipFill>
          <a:blip r:embed="rId3"/>
          <a:stretch>
            <a:fillRect/>
          </a:stretch>
        </p:blipFill>
        <p:spPr>
          <a:xfrm>
            <a:off x="6280157" y="1266390"/>
            <a:ext cx="5337241" cy="4325219"/>
          </a:xfrm>
          <a:prstGeom prst="rect">
            <a:avLst/>
          </a:prstGeom>
        </p:spPr>
      </p:pic>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20</a:t>
            </a:fld>
            <a:endParaRPr lang="en"/>
          </a:p>
        </p:txBody>
      </p:sp>
      <p:sp>
        <p:nvSpPr>
          <p:cNvPr id="9" name="Google Shape;88;p12">
            <a:extLst>
              <a:ext uri="{FF2B5EF4-FFF2-40B4-BE49-F238E27FC236}">
                <a16:creationId xmlns:a16="http://schemas.microsoft.com/office/drawing/2014/main" id="{4E0A770E-0363-CB30-A4BE-470B670DC4B8}"/>
              </a:ext>
            </a:extLst>
          </p:cNvPr>
          <p:cNvSpPr txBox="1">
            <a:spLocks/>
          </p:cNvSpPr>
          <p:nvPr/>
        </p:nvSpPr>
        <p:spPr>
          <a:xfrm>
            <a:off x="493996" y="188929"/>
            <a:ext cx="9765874"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Does ADC resolution of the IoT device matter?</a:t>
            </a:r>
            <a:endParaRPr lang="en-US" dirty="0"/>
          </a:p>
        </p:txBody>
      </p:sp>
      <p:sp>
        <p:nvSpPr>
          <p:cNvPr id="2" name="TextBox 1">
            <a:extLst>
              <a:ext uri="{FF2B5EF4-FFF2-40B4-BE49-F238E27FC236}">
                <a16:creationId xmlns:a16="http://schemas.microsoft.com/office/drawing/2014/main" id="{BCEA427D-9801-0E66-D36C-85C04EB13FAE}"/>
              </a:ext>
            </a:extLst>
          </p:cNvPr>
          <p:cNvSpPr txBox="1"/>
          <p:nvPr/>
        </p:nvSpPr>
        <p:spPr>
          <a:xfrm>
            <a:off x="833489" y="1774657"/>
            <a:ext cx="646331" cy="1131848"/>
          </a:xfrm>
          <a:prstGeom prst="rect">
            <a:avLst/>
          </a:prstGeom>
          <a:noFill/>
        </p:spPr>
        <p:txBody>
          <a:bodyPr wrap="none" rtlCol="0">
            <a:spAutoFit/>
          </a:bodyPr>
          <a:lstStyle/>
          <a:p>
            <a:pPr marL="457200" indent="-457200">
              <a:lnSpc>
                <a:spcPct val="150000"/>
              </a:lnSpc>
              <a:buFont typeface="Arial" panose="020B0604020202020204" pitchFamily="34" charset="0"/>
              <a:buChar char="•"/>
            </a:pPr>
            <a:endParaRPr lang="en-US" sz="2400" dirty="0"/>
          </a:p>
          <a:p>
            <a:pPr marL="457200" indent="-457200">
              <a:lnSpc>
                <a:spcPct val="150000"/>
              </a:lnSpc>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EFC4B012-BE5F-76DA-5A2E-2022CC94D08C}"/>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E8E2EE69-C22D-D351-D9AD-EB106F1111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EB59E35-5EA6-6827-0BC0-D0BEC89AAE7C}"/>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grpSp>
        <p:nvGrpSpPr>
          <p:cNvPr id="28" name="Group 27">
            <a:extLst>
              <a:ext uri="{FF2B5EF4-FFF2-40B4-BE49-F238E27FC236}">
                <a16:creationId xmlns:a16="http://schemas.microsoft.com/office/drawing/2014/main" id="{792FD7F0-A847-69B3-FFC1-0C4305842F6E}"/>
              </a:ext>
            </a:extLst>
          </p:cNvPr>
          <p:cNvGrpSpPr/>
          <p:nvPr/>
        </p:nvGrpSpPr>
        <p:grpSpPr>
          <a:xfrm>
            <a:off x="699101" y="1191577"/>
            <a:ext cx="5292385" cy="4392679"/>
            <a:chOff x="699101" y="1201828"/>
            <a:chExt cx="5292385" cy="4392679"/>
          </a:xfrm>
        </p:grpSpPr>
        <p:pic>
          <p:nvPicPr>
            <p:cNvPr id="6" name="Picture 5">
              <a:extLst>
                <a:ext uri="{FF2B5EF4-FFF2-40B4-BE49-F238E27FC236}">
                  <a16:creationId xmlns:a16="http://schemas.microsoft.com/office/drawing/2014/main" id="{863D59EF-5441-FD12-952B-ED98C354792D}"/>
                </a:ext>
              </a:extLst>
            </p:cNvPr>
            <p:cNvPicPr>
              <a:picLocks noChangeAspect="1"/>
            </p:cNvPicPr>
            <p:nvPr/>
          </p:nvPicPr>
          <p:blipFill>
            <a:blip r:embed="rId5"/>
            <a:stretch>
              <a:fillRect/>
            </a:stretch>
          </p:blipFill>
          <p:spPr>
            <a:xfrm>
              <a:off x="699101" y="1201828"/>
              <a:ext cx="5292385" cy="4392679"/>
            </a:xfrm>
            <a:prstGeom prst="rect">
              <a:avLst/>
            </a:prstGeom>
          </p:spPr>
        </p:pic>
        <p:sp>
          <p:nvSpPr>
            <p:cNvPr id="8" name="TextBox 7">
              <a:extLst>
                <a:ext uri="{FF2B5EF4-FFF2-40B4-BE49-F238E27FC236}">
                  <a16:creationId xmlns:a16="http://schemas.microsoft.com/office/drawing/2014/main" id="{7968F1C2-EE6B-B721-7862-0698E58C86AB}"/>
                </a:ext>
              </a:extLst>
            </p:cNvPr>
            <p:cNvSpPr txBox="1"/>
            <p:nvPr/>
          </p:nvSpPr>
          <p:spPr>
            <a:xfrm>
              <a:off x="1479820" y="5093211"/>
              <a:ext cx="3462483" cy="369332"/>
            </a:xfrm>
            <a:prstGeom prst="rect">
              <a:avLst/>
            </a:prstGeom>
            <a:solidFill>
              <a:schemeClr val="bg1"/>
            </a:solidFill>
          </p:spPr>
          <p:txBody>
            <a:bodyPr wrap="square" rtlCol="0">
              <a:spAutoFit/>
            </a:bodyPr>
            <a:lstStyle/>
            <a:p>
              <a:r>
                <a:rPr lang="en-US" dirty="0"/>
                <a:t>           Channel + Encoder Error</a:t>
              </a:r>
            </a:p>
          </p:txBody>
        </p:sp>
      </p:grpSp>
      <p:grpSp>
        <p:nvGrpSpPr>
          <p:cNvPr id="13" name="Group 12">
            <a:extLst>
              <a:ext uri="{FF2B5EF4-FFF2-40B4-BE49-F238E27FC236}">
                <a16:creationId xmlns:a16="http://schemas.microsoft.com/office/drawing/2014/main" id="{232C2E66-EC0E-FB8C-3A84-B51899C2F35F}"/>
              </a:ext>
            </a:extLst>
          </p:cNvPr>
          <p:cNvGrpSpPr/>
          <p:nvPr/>
        </p:nvGrpSpPr>
        <p:grpSpPr>
          <a:xfrm>
            <a:off x="3211061" y="1426964"/>
            <a:ext cx="8096372" cy="4537097"/>
            <a:chOff x="3246045" y="1519075"/>
            <a:chExt cx="8096372" cy="4537097"/>
          </a:xfrm>
        </p:grpSpPr>
        <p:sp>
          <p:nvSpPr>
            <p:cNvPr id="17" name="Rectangle 16">
              <a:extLst>
                <a:ext uri="{FF2B5EF4-FFF2-40B4-BE49-F238E27FC236}">
                  <a16:creationId xmlns:a16="http://schemas.microsoft.com/office/drawing/2014/main" id="{34542AD2-6632-EEFC-50A4-59FFEBA5493B}"/>
                </a:ext>
              </a:extLst>
            </p:cNvPr>
            <p:cNvSpPr/>
            <p:nvPr/>
          </p:nvSpPr>
          <p:spPr>
            <a:xfrm>
              <a:off x="10294854" y="4932794"/>
              <a:ext cx="678986" cy="290087"/>
            </a:xfrm>
            <a:prstGeom prst="rect">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EDBD3A98-D54E-A2D9-08BE-1901311FBD41}"/>
                </a:ext>
              </a:extLst>
            </p:cNvPr>
            <p:cNvGrpSpPr/>
            <p:nvPr/>
          </p:nvGrpSpPr>
          <p:grpSpPr>
            <a:xfrm>
              <a:off x="3246045" y="1519075"/>
              <a:ext cx="3537643" cy="4537097"/>
              <a:chOff x="3246045" y="1519075"/>
              <a:chExt cx="3537643" cy="4537097"/>
            </a:xfrm>
          </p:grpSpPr>
          <p:sp>
            <p:nvSpPr>
              <p:cNvPr id="25" name="Rectangle 24">
                <a:extLst>
                  <a:ext uri="{FF2B5EF4-FFF2-40B4-BE49-F238E27FC236}">
                    <a16:creationId xmlns:a16="http://schemas.microsoft.com/office/drawing/2014/main" id="{5F1ADCCC-CFE3-B478-F702-A155BD15F6D0}"/>
                  </a:ext>
                </a:extLst>
              </p:cNvPr>
              <p:cNvSpPr/>
              <p:nvPr/>
            </p:nvSpPr>
            <p:spPr>
              <a:xfrm>
                <a:off x="3246045" y="1519075"/>
                <a:ext cx="379562" cy="333218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26F83946-1D80-790A-10A7-C7D44AEC8AA9}"/>
                  </a:ext>
                </a:extLst>
              </p:cNvPr>
              <p:cNvCxnSpPr/>
              <p:nvPr/>
            </p:nvCxnSpPr>
            <p:spPr>
              <a:xfrm flipH="1" flipV="1">
                <a:off x="3625607" y="4851256"/>
                <a:ext cx="446061" cy="743251"/>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32C284-2BEF-6B1C-AE53-CC99F4D74CD0}"/>
                  </a:ext>
                </a:extLst>
              </p:cNvPr>
              <p:cNvSpPr txBox="1"/>
              <p:nvPr/>
            </p:nvSpPr>
            <p:spPr>
              <a:xfrm>
                <a:off x="3859490" y="5594507"/>
                <a:ext cx="2924198" cy="461665"/>
              </a:xfrm>
              <a:prstGeom prst="rect">
                <a:avLst/>
              </a:prstGeom>
              <a:noFill/>
            </p:spPr>
            <p:txBody>
              <a:bodyPr wrap="none" rtlCol="0">
                <a:spAutoFit/>
              </a:bodyPr>
              <a:lstStyle/>
              <a:p>
                <a:r>
                  <a:rPr lang="en-US" sz="2400" dirty="0">
                    <a:solidFill>
                      <a:srgbClr val="FF0000"/>
                    </a:solidFill>
                  </a:rPr>
                  <a:t>2x reduction in error</a:t>
                </a:r>
              </a:p>
            </p:txBody>
          </p:sp>
        </p:grpSp>
        <p:sp>
          <p:nvSpPr>
            <p:cNvPr id="24" name="Rectangle 23">
              <a:extLst>
                <a:ext uri="{FF2B5EF4-FFF2-40B4-BE49-F238E27FC236}">
                  <a16:creationId xmlns:a16="http://schemas.microsoft.com/office/drawing/2014/main" id="{60F49C3E-1471-D45C-EA0C-7B65CAA191BA}"/>
                </a:ext>
              </a:extLst>
            </p:cNvPr>
            <p:cNvSpPr/>
            <p:nvPr/>
          </p:nvSpPr>
          <p:spPr>
            <a:xfrm>
              <a:off x="6935441" y="3062656"/>
              <a:ext cx="4406976" cy="1663806"/>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042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21</a:t>
            </a:fld>
            <a:endParaRPr lang="en"/>
          </a:p>
        </p:txBody>
      </p:sp>
      <p:sp>
        <p:nvSpPr>
          <p:cNvPr id="2" name="TextBox 1">
            <a:extLst>
              <a:ext uri="{FF2B5EF4-FFF2-40B4-BE49-F238E27FC236}">
                <a16:creationId xmlns:a16="http://schemas.microsoft.com/office/drawing/2014/main" id="{BCEA427D-9801-0E66-D36C-85C04EB13FAE}"/>
              </a:ext>
            </a:extLst>
          </p:cNvPr>
          <p:cNvSpPr txBox="1"/>
          <p:nvPr/>
        </p:nvSpPr>
        <p:spPr>
          <a:xfrm>
            <a:off x="6807569" y="1986226"/>
            <a:ext cx="646331" cy="1131848"/>
          </a:xfrm>
          <a:prstGeom prst="rect">
            <a:avLst/>
          </a:prstGeom>
          <a:noFill/>
        </p:spPr>
        <p:txBody>
          <a:bodyPr wrap="none" rtlCol="0">
            <a:spAutoFit/>
          </a:bodyPr>
          <a:lstStyle/>
          <a:p>
            <a:pPr marL="457200" indent="-457200">
              <a:lnSpc>
                <a:spcPct val="150000"/>
              </a:lnSpc>
              <a:buFont typeface="Arial" panose="020B0604020202020204" pitchFamily="34" charset="0"/>
              <a:buChar char="•"/>
            </a:pPr>
            <a:endParaRPr lang="en-US" sz="2400" dirty="0"/>
          </a:p>
          <a:p>
            <a:pPr marL="457200" indent="-457200">
              <a:lnSpc>
                <a:spcPct val="150000"/>
              </a:lnSpc>
              <a:buFont typeface="Arial" panose="020B0604020202020204" pitchFamily="34" charset="0"/>
              <a:buChar char="•"/>
            </a:pPr>
            <a:endParaRPr lang="en-US" sz="2400" dirty="0"/>
          </a:p>
        </p:txBody>
      </p:sp>
      <p:grpSp>
        <p:nvGrpSpPr>
          <p:cNvPr id="3" name="Group 2">
            <a:extLst>
              <a:ext uri="{FF2B5EF4-FFF2-40B4-BE49-F238E27FC236}">
                <a16:creationId xmlns:a16="http://schemas.microsoft.com/office/drawing/2014/main" id="{E0DAA34C-1F23-E4A1-7328-F73625D85470}"/>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0DF49C56-3479-78E7-DC14-BC6FE0547F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68E072-24A9-3210-DC8D-697E49FD5D93}"/>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grpSp>
        <p:nvGrpSpPr>
          <p:cNvPr id="25" name="Group 24">
            <a:extLst>
              <a:ext uri="{FF2B5EF4-FFF2-40B4-BE49-F238E27FC236}">
                <a16:creationId xmlns:a16="http://schemas.microsoft.com/office/drawing/2014/main" id="{16C6C041-6650-B23E-BD0A-E976F35D8D6D}"/>
              </a:ext>
            </a:extLst>
          </p:cNvPr>
          <p:cNvGrpSpPr/>
          <p:nvPr/>
        </p:nvGrpSpPr>
        <p:grpSpPr>
          <a:xfrm>
            <a:off x="7169433" y="1280189"/>
            <a:ext cx="3162300" cy="2361074"/>
            <a:chOff x="1046156" y="1325353"/>
            <a:chExt cx="3162300" cy="2361074"/>
          </a:xfrm>
        </p:grpSpPr>
        <p:pic>
          <p:nvPicPr>
            <p:cNvPr id="13" name="Picture 12">
              <a:extLst>
                <a:ext uri="{FF2B5EF4-FFF2-40B4-BE49-F238E27FC236}">
                  <a16:creationId xmlns:a16="http://schemas.microsoft.com/office/drawing/2014/main" id="{DC48FB3C-2DF9-9E81-BA9F-4D12F71322D8}"/>
                </a:ext>
              </a:extLst>
            </p:cNvPr>
            <p:cNvPicPr>
              <a:picLocks noChangeAspect="1"/>
            </p:cNvPicPr>
            <p:nvPr/>
          </p:nvPicPr>
          <p:blipFill>
            <a:blip r:embed="rId4"/>
            <a:stretch>
              <a:fillRect/>
            </a:stretch>
          </p:blipFill>
          <p:spPr>
            <a:xfrm>
              <a:off x="1046156" y="1325353"/>
              <a:ext cx="3162300" cy="1809750"/>
            </a:xfrm>
            <a:prstGeom prst="rect">
              <a:avLst/>
            </a:prstGeom>
          </p:spPr>
        </p:pic>
        <p:sp>
          <p:nvSpPr>
            <p:cNvPr id="16" name="TextBox 15">
              <a:extLst>
                <a:ext uri="{FF2B5EF4-FFF2-40B4-BE49-F238E27FC236}">
                  <a16:creationId xmlns:a16="http://schemas.microsoft.com/office/drawing/2014/main" id="{AC80FF4C-A420-44A9-C891-7B0CB217F567}"/>
                </a:ext>
              </a:extLst>
            </p:cNvPr>
            <p:cNvSpPr txBox="1"/>
            <p:nvPr/>
          </p:nvSpPr>
          <p:spPr>
            <a:xfrm>
              <a:off x="1156654" y="3317095"/>
              <a:ext cx="2082621" cy="369332"/>
            </a:xfrm>
            <a:prstGeom prst="rect">
              <a:avLst/>
            </a:prstGeom>
            <a:noFill/>
            <a:ln>
              <a:solidFill>
                <a:srgbClr val="0070C0"/>
              </a:solidFill>
            </a:ln>
          </p:spPr>
          <p:txBody>
            <a:bodyPr wrap="none" rtlCol="0">
              <a:spAutoFit/>
            </a:bodyPr>
            <a:lstStyle/>
            <a:p>
              <a:r>
                <a:rPr lang="en-US" dirty="0"/>
                <a:t>Metadata example</a:t>
              </a:r>
            </a:p>
          </p:txBody>
        </p:sp>
      </p:grpSp>
      <p:sp>
        <p:nvSpPr>
          <p:cNvPr id="17" name="Google Shape;88;p12">
            <a:extLst>
              <a:ext uri="{FF2B5EF4-FFF2-40B4-BE49-F238E27FC236}">
                <a16:creationId xmlns:a16="http://schemas.microsoft.com/office/drawing/2014/main" id="{C9C27790-F7E9-2DAB-17B3-CF07FBB48EA6}"/>
              </a:ext>
            </a:extLst>
          </p:cNvPr>
          <p:cNvSpPr txBox="1">
            <a:spLocks/>
          </p:cNvSpPr>
          <p:nvPr/>
        </p:nvSpPr>
        <p:spPr>
          <a:xfrm>
            <a:off x="388955" y="109078"/>
            <a:ext cx="10984700" cy="793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2800" b="1" dirty="0">
                <a:solidFill>
                  <a:schemeClr val="bg2"/>
                </a:solidFill>
              </a:rPr>
              <a:t>Demo app: upgrading a door sensor with installation-specific metadata</a:t>
            </a:r>
            <a:endParaRPr lang="en-US" sz="2800" dirty="0"/>
          </a:p>
        </p:txBody>
      </p:sp>
      <p:grpSp>
        <p:nvGrpSpPr>
          <p:cNvPr id="6" name="Group 5">
            <a:extLst>
              <a:ext uri="{FF2B5EF4-FFF2-40B4-BE49-F238E27FC236}">
                <a16:creationId xmlns:a16="http://schemas.microsoft.com/office/drawing/2014/main" id="{67655A83-C1CC-60C8-B109-078E86E9A386}"/>
              </a:ext>
            </a:extLst>
          </p:cNvPr>
          <p:cNvGrpSpPr/>
          <p:nvPr/>
        </p:nvGrpSpPr>
        <p:grpSpPr>
          <a:xfrm>
            <a:off x="6749367" y="4173792"/>
            <a:ext cx="3582366" cy="1943100"/>
            <a:chOff x="6749367" y="4173792"/>
            <a:chExt cx="3582366" cy="1943100"/>
          </a:xfrm>
        </p:grpSpPr>
        <p:pic>
          <p:nvPicPr>
            <p:cNvPr id="15" name="Picture 14">
              <a:extLst>
                <a:ext uri="{FF2B5EF4-FFF2-40B4-BE49-F238E27FC236}">
                  <a16:creationId xmlns:a16="http://schemas.microsoft.com/office/drawing/2014/main" id="{E02A0DBF-0075-5B7F-479C-946A976254F9}"/>
                </a:ext>
              </a:extLst>
            </p:cNvPr>
            <p:cNvPicPr>
              <a:picLocks noChangeAspect="1"/>
            </p:cNvPicPr>
            <p:nvPr/>
          </p:nvPicPr>
          <p:blipFill>
            <a:blip r:embed="rId5"/>
            <a:stretch>
              <a:fillRect/>
            </a:stretch>
          </p:blipFill>
          <p:spPr>
            <a:xfrm>
              <a:off x="6749367" y="4173792"/>
              <a:ext cx="3162300" cy="1943100"/>
            </a:xfrm>
            <a:prstGeom prst="rect">
              <a:avLst/>
            </a:prstGeom>
          </p:spPr>
        </p:pic>
        <p:sp>
          <p:nvSpPr>
            <p:cNvPr id="18" name="TextBox 17">
              <a:extLst>
                <a:ext uri="{FF2B5EF4-FFF2-40B4-BE49-F238E27FC236}">
                  <a16:creationId xmlns:a16="http://schemas.microsoft.com/office/drawing/2014/main" id="{1BEC6AE6-945A-694E-E5C1-DF5E37E2E516}"/>
                </a:ext>
              </a:extLst>
            </p:cNvPr>
            <p:cNvSpPr txBox="1"/>
            <p:nvPr/>
          </p:nvSpPr>
          <p:spPr>
            <a:xfrm>
              <a:off x="7312958" y="5463678"/>
              <a:ext cx="3018775" cy="369332"/>
            </a:xfrm>
            <a:prstGeom prst="rect">
              <a:avLst/>
            </a:prstGeom>
            <a:noFill/>
            <a:ln>
              <a:solidFill>
                <a:srgbClr val="0070C0"/>
              </a:solidFill>
            </a:ln>
          </p:spPr>
          <p:txBody>
            <a:bodyPr wrap="none" rtlCol="0">
              <a:spAutoFit/>
            </a:bodyPr>
            <a:lstStyle/>
            <a:p>
              <a:r>
                <a:rPr lang="en-US" dirty="0"/>
                <a:t>Format of the digital symbol</a:t>
              </a:r>
            </a:p>
          </p:txBody>
        </p:sp>
      </p:grpSp>
      <p:grpSp>
        <p:nvGrpSpPr>
          <p:cNvPr id="24" name="Group 23">
            <a:extLst>
              <a:ext uri="{FF2B5EF4-FFF2-40B4-BE49-F238E27FC236}">
                <a16:creationId xmlns:a16="http://schemas.microsoft.com/office/drawing/2014/main" id="{EF49F72B-6E01-4ACF-DFF3-3EB6D33399FF}"/>
              </a:ext>
            </a:extLst>
          </p:cNvPr>
          <p:cNvGrpSpPr/>
          <p:nvPr/>
        </p:nvGrpSpPr>
        <p:grpSpPr>
          <a:xfrm>
            <a:off x="709554" y="1850688"/>
            <a:ext cx="5213376" cy="3910032"/>
            <a:chOff x="709554" y="1850688"/>
            <a:chExt cx="5213376" cy="3910032"/>
          </a:xfrm>
        </p:grpSpPr>
        <p:pic>
          <p:nvPicPr>
            <p:cNvPr id="8" name="Picture 7" descr="A picture containing text, indoor, wall, kitchen appliance&#10;&#10;Description automatically generated">
              <a:extLst>
                <a:ext uri="{FF2B5EF4-FFF2-40B4-BE49-F238E27FC236}">
                  <a16:creationId xmlns:a16="http://schemas.microsoft.com/office/drawing/2014/main" id="{B653FDBF-4037-ABD5-7335-E3F705AC8B5C}"/>
                </a:ext>
              </a:extLst>
            </p:cNvPr>
            <p:cNvPicPr>
              <a:picLocks noChangeAspect="1"/>
            </p:cNvPicPr>
            <p:nvPr/>
          </p:nvPicPr>
          <p:blipFill>
            <a:blip r:embed="rId6"/>
            <a:stretch>
              <a:fillRect/>
            </a:stretch>
          </p:blipFill>
          <p:spPr>
            <a:xfrm>
              <a:off x="709554" y="1850688"/>
              <a:ext cx="5213376" cy="3910032"/>
            </a:xfrm>
            <a:prstGeom prst="rect">
              <a:avLst/>
            </a:prstGeom>
          </p:spPr>
        </p:pic>
        <p:sp>
          <p:nvSpPr>
            <p:cNvPr id="9" name="Oval 8">
              <a:extLst>
                <a:ext uri="{FF2B5EF4-FFF2-40B4-BE49-F238E27FC236}">
                  <a16:creationId xmlns:a16="http://schemas.microsoft.com/office/drawing/2014/main" id="{B6DDD6C1-65F6-B70E-A192-E339AD6452D1}"/>
                </a:ext>
              </a:extLst>
            </p:cNvPr>
            <p:cNvSpPr/>
            <p:nvPr/>
          </p:nvSpPr>
          <p:spPr>
            <a:xfrm>
              <a:off x="2316480" y="1986225"/>
              <a:ext cx="1523829" cy="1498045"/>
            </a:xfrm>
            <a:prstGeom prst="ellipse">
              <a:avLst/>
            </a:prstGeom>
            <a:noFill/>
            <a:ln w="44450">
              <a:solidFill>
                <a:srgbClr val="EA67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D3E00E-2AA0-D10A-A624-85C8D4FCEB33}"/>
                </a:ext>
              </a:extLst>
            </p:cNvPr>
            <p:cNvSpPr txBox="1"/>
            <p:nvPr/>
          </p:nvSpPr>
          <p:spPr>
            <a:xfrm>
              <a:off x="847620" y="2782669"/>
              <a:ext cx="1523829" cy="646331"/>
            </a:xfrm>
            <a:prstGeom prst="rect">
              <a:avLst/>
            </a:prstGeom>
            <a:noFill/>
          </p:spPr>
          <p:txBody>
            <a:bodyPr wrap="square" rtlCol="0">
              <a:spAutoFit/>
            </a:bodyPr>
            <a:lstStyle/>
            <a:p>
              <a:r>
                <a:rPr lang="en-US" b="1" dirty="0">
                  <a:solidFill>
                    <a:srgbClr val="EA670C"/>
                  </a:solidFill>
                </a:rPr>
                <a:t>COTS Door Sensor</a:t>
              </a:r>
            </a:p>
          </p:txBody>
        </p:sp>
        <p:sp>
          <p:nvSpPr>
            <p:cNvPr id="12" name="Oval 11">
              <a:extLst>
                <a:ext uri="{FF2B5EF4-FFF2-40B4-BE49-F238E27FC236}">
                  <a16:creationId xmlns:a16="http://schemas.microsoft.com/office/drawing/2014/main" id="{64C98B94-F119-E6AB-378D-781D9C3E1991}"/>
                </a:ext>
              </a:extLst>
            </p:cNvPr>
            <p:cNvSpPr/>
            <p:nvPr/>
          </p:nvSpPr>
          <p:spPr>
            <a:xfrm>
              <a:off x="3537207" y="2751863"/>
              <a:ext cx="1187741" cy="1053841"/>
            </a:xfrm>
            <a:prstGeom prst="ellipse">
              <a:avLst/>
            </a:prstGeom>
            <a:noFill/>
            <a:ln w="444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43AF522-0A2F-4EE8-10D2-AF91250A4FB9}"/>
                </a:ext>
              </a:extLst>
            </p:cNvPr>
            <p:cNvSpPr txBox="1"/>
            <p:nvPr/>
          </p:nvSpPr>
          <p:spPr>
            <a:xfrm>
              <a:off x="4724948" y="3213143"/>
              <a:ext cx="979755" cy="369332"/>
            </a:xfrm>
            <a:prstGeom prst="rect">
              <a:avLst/>
            </a:prstGeom>
            <a:noFill/>
          </p:spPr>
          <p:txBody>
            <a:bodyPr wrap="none" rtlCol="0">
              <a:spAutoFit/>
            </a:bodyPr>
            <a:lstStyle/>
            <a:p>
              <a:r>
                <a:rPr lang="en-US" b="1" dirty="0">
                  <a:solidFill>
                    <a:srgbClr val="FFFF00"/>
                  </a:solidFill>
                </a:rPr>
                <a:t>Battery</a:t>
              </a:r>
            </a:p>
          </p:txBody>
        </p:sp>
        <p:sp>
          <p:nvSpPr>
            <p:cNvPr id="20" name="Oval 19">
              <a:extLst>
                <a:ext uri="{FF2B5EF4-FFF2-40B4-BE49-F238E27FC236}">
                  <a16:creationId xmlns:a16="http://schemas.microsoft.com/office/drawing/2014/main" id="{02CDD5DB-DCB7-249A-CEF9-DD09AAFA7475}"/>
                </a:ext>
              </a:extLst>
            </p:cNvPr>
            <p:cNvSpPr/>
            <p:nvPr/>
          </p:nvSpPr>
          <p:spPr>
            <a:xfrm>
              <a:off x="2603979" y="3526164"/>
              <a:ext cx="2137736" cy="2094457"/>
            </a:xfrm>
            <a:prstGeom prst="ellipse">
              <a:avLst/>
            </a:prstGeom>
            <a:noFill/>
            <a:ln w="47625">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A194ECD-DECA-531E-2B20-5A5A387614E6}"/>
                </a:ext>
              </a:extLst>
            </p:cNvPr>
            <p:cNvSpPr txBox="1"/>
            <p:nvPr/>
          </p:nvSpPr>
          <p:spPr>
            <a:xfrm>
              <a:off x="800713" y="4714597"/>
              <a:ext cx="1967205" cy="646331"/>
            </a:xfrm>
            <a:prstGeom prst="rect">
              <a:avLst/>
            </a:prstGeom>
            <a:noFill/>
          </p:spPr>
          <p:txBody>
            <a:bodyPr wrap="none" rtlCol="0">
              <a:spAutoFit/>
            </a:bodyPr>
            <a:lstStyle/>
            <a:p>
              <a:r>
                <a:rPr lang="en-US" b="1" dirty="0" err="1">
                  <a:solidFill>
                    <a:srgbClr val="FF40FF"/>
                  </a:solidFill>
                </a:rPr>
                <a:t>RetroIoT</a:t>
              </a:r>
              <a:r>
                <a:rPr lang="en-US" b="1" dirty="0">
                  <a:solidFill>
                    <a:srgbClr val="FF40FF"/>
                  </a:solidFill>
                </a:rPr>
                <a:t> Digital </a:t>
              </a:r>
              <a:br>
                <a:rPr lang="en-US" b="1" dirty="0">
                  <a:solidFill>
                    <a:srgbClr val="FF40FF"/>
                  </a:solidFill>
                </a:rPr>
              </a:br>
              <a:r>
                <a:rPr lang="en-US" b="1" dirty="0">
                  <a:solidFill>
                    <a:srgbClr val="FF40FF"/>
                  </a:solidFill>
                </a:rPr>
                <a:t>Encoder</a:t>
              </a:r>
            </a:p>
          </p:txBody>
        </p:sp>
      </p:grpSp>
    </p:spTree>
    <p:extLst>
      <p:ext uri="{BB962C8B-B14F-4D97-AF65-F5344CB8AC3E}">
        <p14:creationId xmlns:p14="http://schemas.microsoft.com/office/powerpoint/2010/main" val="2449934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19AA11-C457-08ED-782B-5D242974B06E}"/>
              </a:ext>
            </a:extLst>
          </p:cNvPr>
          <p:cNvPicPr>
            <a:picLocks noChangeAspect="1"/>
          </p:cNvPicPr>
          <p:nvPr/>
        </p:nvPicPr>
        <p:blipFill>
          <a:blip r:embed="rId3"/>
          <a:stretch>
            <a:fillRect/>
          </a:stretch>
        </p:blipFill>
        <p:spPr>
          <a:xfrm>
            <a:off x="5547765" y="1443849"/>
            <a:ext cx="5089976" cy="4263777"/>
          </a:xfrm>
          <a:prstGeom prst="rect">
            <a:avLst/>
          </a:prstGeom>
        </p:spPr>
      </p:pic>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22</a:t>
            </a:fld>
            <a:endParaRPr lang="en"/>
          </a:p>
        </p:txBody>
      </p:sp>
      <p:grpSp>
        <p:nvGrpSpPr>
          <p:cNvPr id="3" name="Group 2">
            <a:extLst>
              <a:ext uri="{FF2B5EF4-FFF2-40B4-BE49-F238E27FC236}">
                <a16:creationId xmlns:a16="http://schemas.microsoft.com/office/drawing/2014/main" id="{E0DAA34C-1F23-E4A1-7328-F73625D85470}"/>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0DF49C56-3479-78E7-DC14-BC6FE0547F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68E072-24A9-3210-DC8D-697E49FD5D93}"/>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17" name="Google Shape;88;p12">
            <a:extLst>
              <a:ext uri="{FF2B5EF4-FFF2-40B4-BE49-F238E27FC236}">
                <a16:creationId xmlns:a16="http://schemas.microsoft.com/office/drawing/2014/main" id="{C9C27790-F7E9-2DAB-17B3-CF07FBB48EA6}"/>
              </a:ext>
            </a:extLst>
          </p:cNvPr>
          <p:cNvSpPr txBox="1">
            <a:spLocks/>
          </p:cNvSpPr>
          <p:nvPr/>
        </p:nvSpPr>
        <p:spPr>
          <a:xfrm>
            <a:off x="603650" y="325277"/>
            <a:ext cx="10984700" cy="793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2800" b="1" dirty="0">
                <a:solidFill>
                  <a:schemeClr val="bg2"/>
                </a:solidFill>
              </a:rPr>
              <a:t>Demo App: upgrading a door sensor with installation-specific metadata</a:t>
            </a:r>
            <a:endParaRPr lang="en-US" sz="2800" dirty="0"/>
          </a:p>
        </p:txBody>
      </p:sp>
      <p:grpSp>
        <p:nvGrpSpPr>
          <p:cNvPr id="27" name="Group 26">
            <a:extLst>
              <a:ext uri="{FF2B5EF4-FFF2-40B4-BE49-F238E27FC236}">
                <a16:creationId xmlns:a16="http://schemas.microsoft.com/office/drawing/2014/main" id="{6AC1D146-9DCE-7AF8-92BA-49620CD66B9A}"/>
              </a:ext>
            </a:extLst>
          </p:cNvPr>
          <p:cNvGrpSpPr/>
          <p:nvPr/>
        </p:nvGrpSpPr>
        <p:grpSpPr>
          <a:xfrm>
            <a:off x="6096000" y="1941996"/>
            <a:ext cx="6073341" cy="2271464"/>
            <a:chOff x="6228271" y="2069676"/>
            <a:chExt cx="6073341" cy="2271464"/>
          </a:xfrm>
        </p:grpSpPr>
        <p:sp>
          <p:nvSpPr>
            <p:cNvPr id="19" name="Rectangle 18">
              <a:extLst>
                <a:ext uri="{FF2B5EF4-FFF2-40B4-BE49-F238E27FC236}">
                  <a16:creationId xmlns:a16="http://schemas.microsoft.com/office/drawing/2014/main" id="{BA8E2000-8146-924B-3BFD-43999F7D8F5D}"/>
                </a:ext>
              </a:extLst>
            </p:cNvPr>
            <p:cNvSpPr/>
            <p:nvPr/>
          </p:nvSpPr>
          <p:spPr>
            <a:xfrm>
              <a:off x="6228271" y="2069676"/>
              <a:ext cx="4183751" cy="455571"/>
            </a:xfrm>
            <a:prstGeom prst="rect">
              <a:avLst/>
            </a:prstGeom>
            <a:noFill/>
            <a:ln w="317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8ACF4A2A-39C3-54D6-5201-ABB27CB76DEC}"/>
                </a:ext>
              </a:extLst>
            </p:cNvPr>
            <p:cNvCxnSpPr>
              <a:cxnSpLocks/>
              <a:endCxn id="23" idx="0"/>
            </p:cNvCxnSpPr>
            <p:nvPr/>
          </p:nvCxnSpPr>
          <p:spPr>
            <a:xfrm>
              <a:off x="9987283" y="2525247"/>
              <a:ext cx="1452421" cy="80023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22B065A-FE98-CD4B-80C8-B127B96BA67C}"/>
                </a:ext>
              </a:extLst>
            </p:cNvPr>
            <p:cNvSpPr txBox="1"/>
            <p:nvPr/>
          </p:nvSpPr>
          <p:spPr>
            <a:xfrm>
              <a:off x="10577795" y="3325477"/>
              <a:ext cx="1723817" cy="1015663"/>
            </a:xfrm>
            <a:prstGeom prst="rect">
              <a:avLst/>
            </a:prstGeom>
            <a:noFill/>
          </p:spPr>
          <p:txBody>
            <a:bodyPr wrap="square" rtlCol="0">
              <a:spAutoFit/>
            </a:bodyPr>
            <a:lstStyle/>
            <a:p>
              <a:r>
                <a:rPr lang="en-US" sz="2000" dirty="0">
                  <a:solidFill>
                    <a:srgbClr val="FF0000"/>
                  </a:solidFill>
                </a:rPr>
                <a:t>Successfully decoded all 12 metadata</a:t>
              </a:r>
            </a:p>
          </p:txBody>
        </p:sp>
      </p:grpSp>
      <p:grpSp>
        <p:nvGrpSpPr>
          <p:cNvPr id="9" name="Group 8">
            <a:extLst>
              <a:ext uri="{FF2B5EF4-FFF2-40B4-BE49-F238E27FC236}">
                <a16:creationId xmlns:a16="http://schemas.microsoft.com/office/drawing/2014/main" id="{9F5A38D1-7AC9-6BF6-FECC-DD20B3456591}"/>
              </a:ext>
            </a:extLst>
          </p:cNvPr>
          <p:cNvGrpSpPr/>
          <p:nvPr/>
        </p:nvGrpSpPr>
        <p:grpSpPr>
          <a:xfrm>
            <a:off x="269420" y="1443849"/>
            <a:ext cx="4964672" cy="4263777"/>
            <a:chOff x="269420" y="1443849"/>
            <a:chExt cx="4964672" cy="4263777"/>
          </a:xfrm>
        </p:grpSpPr>
        <p:pic>
          <p:nvPicPr>
            <p:cNvPr id="6" name="Picture 5">
              <a:extLst>
                <a:ext uri="{FF2B5EF4-FFF2-40B4-BE49-F238E27FC236}">
                  <a16:creationId xmlns:a16="http://schemas.microsoft.com/office/drawing/2014/main" id="{544E4B25-5D1F-92C6-F2C2-1B39122B2017}"/>
                </a:ext>
              </a:extLst>
            </p:cNvPr>
            <p:cNvPicPr>
              <a:picLocks noChangeAspect="1"/>
            </p:cNvPicPr>
            <p:nvPr/>
          </p:nvPicPr>
          <p:blipFill>
            <a:blip r:embed="rId5"/>
            <a:stretch>
              <a:fillRect/>
            </a:stretch>
          </p:blipFill>
          <p:spPr>
            <a:xfrm>
              <a:off x="269420" y="1443849"/>
              <a:ext cx="4964672" cy="4263777"/>
            </a:xfrm>
            <a:prstGeom prst="rect">
              <a:avLst/>
            </a:prstGeom>
          </p:spPr>
        </p:pic>
        <p:sp>
          <p:nvSpPr>
            <p:cNvPr id="8" name="TextBox 7">
              <a:extLst>
                <a:ext uri="{FF2B5EF4-FFF2-40B4-BE49-F238E27FC236}">
                  <a16:creationId xmlns:a16="http://schemas.microsoft.com/office/drawing/2014/main" id="{32EBA23B-79DD-8E68-308A-2B32263013F0}"/>
                </a:ext>
              </a:extLst>
            </p:cNvPr>
            <p:cNvSpPr txBox="1"/>
            <p:nvPr/>
          </p:nvSpPr>
          <p:spPr>
            <a:xfrm>
              <a:off x="1020514" y="5229485"/>
              <a:ext cx="3462483" cy="369332"/>
            </a:xfrm>
            <a:prstGeom prst="rect">
              <a:avLst/>
            </a:prstGeom>
            <a:solidFill>
              <a:schemeClr val="bg1"/>
            </a:solidFill>
          </p:spPr>
          <p:txBody>
            <a:bodyPr wrap="square" rtlCol="0">
              <a:spAutoFit/>
            </a:bodyPr>
            <a:lstStyle/>
            <a:p>
              <a:r>
                <a:rPr lang="en-US" dirty="0"/>
                <a:t>           Channel + Encoder Error</a:t>
              </a:r>
            </a:p>
          </p:txBody>
        </p:sp>
      </p:grpSp>
    </p:spTree>
    <p:extLst>
      <p:ext uri="{BB962C8B-B14F-4D97-AF65-F5344CB8AC3E}">
        <p14:creationId xmlns:p14="http://schemas.microsoft.com/office/powerpoint/2010/main" val="289071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23</a:t>
            </a:fld>
            <a:endParaRPr lang="en"/>
          </a:p>
        </p:txBody>
      </p:sp>
      <p:grpSp>
        <p:nvGrpSpPr>
          <p:cNvPr id="3" name="Group 2">
            <a:extLst>
              <a:ext uri="{FF2B5EF4-FFF2-40B4-BE49-F238E27FC236}">
                <a16:creationId xmlns:a16="http://schemas.microsoft.com/office/drawing/2014/main" id="{E0DAA34C-1F23-E4A1-7328-F73625D85470}"/>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0DF49C56-3479-78E7-DC14-BC6FE0547F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68E072-24A9-3210-DC8D-697E49FD5D93}"/>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17" name="Google Shape;88;p12">
            <a:extLst>
              <a:ext uri="{FF2B5EF4-FFF2-40B4-BE49-F238E27FC236}">
                <a16:creationId xmlns:a16="http://schemas.microsoft.com/office/drawing/2014/main" id="{C9C27790-F7E9-2DAB-17B3-CF07FBB48EA6}"/>
              </a:ext>
            </a:extLst>
          </p:cNvPr>
          <p:cNvSpPr txBox="1">
            <a:spLocks/>
          </p:cNvSpPr>
          <p:nvPr/>
        </p:nvSpPr>
        <p:spPr>
          <a:xfrm>
            <a:off x="388953" y="109078"/>
            <a:ext cx="10984700" cy="793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What other data open channels exist beside battery voltage?</a:t>
            </a:r>
            <a:endParaRPr lang="en-US" dirty="0"/>
          </a:p>
        </p:txBody>
      </p:sp>
      <p:pic>
        <p:nvPicPr>
          <p:cNvPr id="1026" name="Picture 2" descr="Setting Up Glow C – Awair Support">
            <a:extLst>
              <a:ext uri="{FF2B5EF4-FFF2-40B4-BE49-F238E27FC236}">
                <a16:creationId xmlns:a16="http://schemas.microsoft.com/office/drawing/2014/main" id="{952E5995-0119-96FC-7EB7-2DE51F3083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498" r="18255"/>
          <a:stretch/>
        </p:blipFill>
        <p:spPr bwMode="auto">
          <a:xfrm>
            <a:off x="8427720" y="1754827"/>
            <a:ext cx="3276600" cy="30092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63B6ACD-0718-9504-DCD6-542DAA43CF23}"/>
              </a:ext>
            </a:extLst>
          </p:cNvPr>
          <p:cNvSpPr txBox="1"/>
          <p:nvPr/>
        </p:nvSpPr>
        <p:spPr>
          <a:xfrm>
            <a:off x="8257877" y="4971995"/>
            <a:ext cx="3946593" cy="1107996"/>
          </a:xfrm>
          <a:prstGeom prst="rect">
            <a:avLst/>
          </a:prstGeom>
          <a:noFill/>
          <a:ln w="19050">
            <a:noFill/>
          </a:ln>
        </p:spPr>
        <p:txBody>
          <a:bodyPr wrap="square" rtlCol="0">
            <a:spAutoFit/>
          </a:bodyPr>
          <a:lstStyle/>
          <a:p>
            <a:r>
              <a:rPr lang="en-US" sz="2200" dirty="0" err="1">
                <a:solidFill>
                  <a:srgbClr val="00B0F0"/>
                </a:solidFill>
              </a:rPr>
              <a:t>Awair</a:t>
            </a:r>
            <a:r>
              <a:rPr lang="en-US" sz="2200" dirty="0">
                <a:solidFill>
                  <a:srgbClr val="00B0F0"/>
                </a:solidFill>
              </a:rPr>
              <a:t> Glow devices have a switchable outlet where binary data can be encoded</a:t>
            </a:r>
          </a:p>
        </p:txBody>
      </p:sp>
      <p:pic>
        <p:nvPicPr>
          <p:cNvPr id="1028" name="Picture 4">
            <a:extLst>
              <a:ext uri="{FF2B5EF4-FFF2-40B4-BE49-F238E27FC236}">
                <a16:creationId xmlns:a16="http://schemas.microsoft.com/office/drawing/2014/main" id="{B1CA9407-01A9-774D-63CF-9316F99B4E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0219" y="1732841"/>
            <a:ext cx="3097306" cy="30973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3737971-4DDB-FCAE-B362-419CE72FD1E6}"/>
              </a:ext>
            </a:extLst>
          </p:cNvPr>
          <p:cNvSpPr txBox="1"/>
          <p:nvPr/>
        </p:nvSpPr>
        <p:spPr>
          <a:xfrm>
            <a:off x="4493090" y="4937340"/>
            <a:ext cx="3621741" cy="1446550"/>
          </a:xfrm>
          <a:prstGeom prst="rect">
            <a:avLst/>
          </a:prstGeom>
          <a:noFill/>
          <a:ln w="19050">
            <a:noFill/>
          </a:ln>
        </p:spPr>
        <p:txBody>
          <a:bodyPr wrap="square" rtlCol="0">
            <a:spAutoFit/>
          </a:bodyPr>
          <a:lstStyle/>
          <a:p>
            <a:r>
              <a:rPr lang="en-US" sz="2200" dirty="0">
                <a:solidFill>
                  <a:srgbClr val="00B0F0"/>
                </a:solidFill>
              </a:rPr>
              <a:t>Smart key pads can log any arbitrary pin beyond the actual lock code</a:t>
            </a:r>
            <a:br>
              <a:rPr lang="en-US" sz="2200" dirty="0">
                <a:solidFill>
                  <a:srgbClr val="00B0F0"/>
                </a:solidFill>
              </a:rPr>
            </a:br>
            <a:r>
              <a:rPr lang="en-US" sz="2200" dirty="0">
                <a:solidFill>
                  <a:srgbClr val="00B0F0"/>
                </a:solidFill>
              </a:rPr>
              <a:t> </a:t>
            </a:r>
          </a:p>
        </p:txBody>
      </p:sp>
      <p:pic>
        <p:nvPicPr>
          <p:cNvPr id="9" name="Picture 8" descr="A picture containing wall, indoor&#10;&#10;Description automatically generated">
            <a:extLst>
              <a:ext uri="{FF2B5EF4-FFF2-40B4-BE49-F238E27FC236}">
                <a16:creationId xmlns:a16="http://schemas.microsoft.com/office/drawing/2014/main" id="{EBDA2B08-7B2C-1990-BB5F-13629AEC4BDC}"/>
              </a:ext>
            </a:extLst>
          </p:cNvPr>
          <p:cNvPicPr>
            <a:picLocks noChangeAspect="1"/>
          </p:cNvPicPr>
          <p:nvPr/>
        </p:nvPicPr>
        <p:blipFill rotWithShape="1">
          <a:blip r:embed="rId6"/>
          <a:srcRect t="11567" b="13111"/>
          <a:stretch/>
        </p:blipFill>
        <p:spPr>
          <a:xfrm>
            <a:off x="388953" y="1754827"/>
            <a:ext cx="3097306" cy="3075320"/>
          </a:xfrm>
          <a:prstGeom prst="rect">
            <a:avLst/>
          </a:prstGeom>
        </p:spPr>
      </p:pic>
      <p:sp>
        <p:nvSpPr>
          <p:cNvPr id="11" name="TextBox 10">
            <a:extLst>
              <a:ext uri="{FF2B5EF4-FFF2-40B4-BE49-F238E27FC236}">
                <a16:creationId xmlns:a16="http://schemas.microsoft.com/office/drawing/2014/main" id="{D6846ABA-4A65-43AD-99A7-4703CAF5BCE4}"/>
              </a:ext>
            </a:extLst>
          </p:cNvPr>
          <p:cNvSpPr txBox="1"/>
          <p:nvPr/>
        </p:nvSpPr>
        <p:spPr>
          <a:xfrm>
            <a:off x="0" y="4959326"/>
            <a:ext cx="4197077" cy="1107996"/>
          </a:xfrm>
          <a:prstGeom prst="rect">
            <a:avLst/>
          </a:prstGeom>
          <a:noFill/>
          <a:ln w="19050">
            <a:noFill/>
          </a:ln>
        </p:spPr>
        <p:txBody>
          <a:bodyPr wrap="square" rtlCol="0">
            <a:spAutoFit/>
          </a:bodyPr>
          <a:lstStyle/>
          <a:p>
            <a:r>
              <a:rPr lang="en-US" sz="2200" dirty="0">
                <a:solidFill>
                  <a:srgbClr val="00B0F0"/>
                </a:solidFill>
              </a:rPr>
              <a:t>Smart sprinkler controllers allow connection for external sensors</a:t>
            </a:r>
            <a:br>
              <a:rPr lang="en-US" sz="2200" dirty="0">
                <a:solidFill>
                  <a:srgbClr val="00B0F0"/>
                </a:solidFill>
              </a:rPr>
            </a:br>
            <a:r>
              <a:rPr lang="en-US" sz="2200" dirty="0">
                <a:solidFill>
                  <a:srgbClr val="00B0F0"/>
                </a:solidFill>
              </a:rPr>
              <a:t>like rain sensor </a:t>
            </a:r>
          </a:p>
        </p:txBody>
      </p:sp>
    </p:spTree>
    <p:extLst>
      <p:ext uri="{BB962C8B-B14F-4D97-AF65-F5344CB8AC3E}">
        <p14:creationId xmlns:p14="http://schemas.microsoft.com/office/powerpoint/2010/main" val="3144117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92971D2-BABE-BD27-FD81-64529B7F5EA5}"/>
              </a:ext>
            </a:extLst>
          </p:cNvPr>
          <p:cNvSpPr>
            <a:spLocks noGrp="1"/>
          </p:cNvSpPr>
          <p:nvPr>
            <p:ph type="sldNum" idx="12"/>
          </p:nvPr>
        </p:nvSpPr>
        <p:spPr/>
        <p:txBody>
          <a:bodyPr/>
          <a:lstStyle/>
          <a:p>
            <a:fld id="{00000000-1234-1234-1234-123412341234}" type="slidenum">
              <a:rPr lang="en" smtClean="0"/>
              <a:pPr/>
              <a:t>24</a:t>
            </a:fld>
            <a:endParaRPr lang="en"/>
          </a:p>
        </p:txBody>
      </p:sp>
      <p:sp>
        <p:nvSpPr>
          <p:cNvPr id="6" name="Google Shape;88;p12">
            <a:extLst>
              <a:ext uri="{FF2B5EF4-FFF2-40B4-BE49-F238E27FC236}">
                <a16:creationId xmlns:a16="http://schemas.microsoft.com/office/drawing/2014/main" id="{07BCC0C8-99DB-0753-2BD0-96E64179A9EA}"/>
              </a:ext>
            </a:extLst>
          </p:cNvPr>
          <p:cNvSpPr txBox="1">
            <a:spLocks/>
          </p:cNvSpPr>
          <p:nvPr/>
        </p:nvSpPr>
        <p:spPr>
          <a:xfrm>
            <a:off x="603650" y="325277"/>
            <a:ext cx="10984700" cy="793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Concluding remarks</a:t>
            </a:r>
            <a:endParaRPr lang="en-US" dirty="0"/>
          </a:p>
        </p:txBody>
      </p:sp>
      <p:sp>
        <p:nvSpPr>
          <p:cNvPr id="8" name="TextBox 7">
            <a:extLst>
              <a:ext uri="{FF2B5EF4-FFF2-40B4-BE49-F238E27FC236}">
                <a16:creationId xmlns:a16="http://schemas.microsoft.com/office/drawing/2014/main" id="{519AF6B3-2A55-D83E-4A85-49B49777AB87}"/>
              </a:ext>
            </a:extLst>
          </p:cNvPr>
          <p:cNvSpPr txBox="1"/>
          <p:nvPr/>
        </p:nvSpPr>
        <p:spPr>
          <a:xfrm>
            <a:off x="496970" y="1657802"/>
            <a:ext cx="693737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t>RetroIoT</a:t>
            </a:r>
            <a:r>
              <a:rPr lang="en-US" sz="2400" dirty="0"/>
              <a:t> demonstrates how existing devices can upgrade them just by replacing their battery</a:t>
            </a:r>
            <a:br>
              <a:rPr lang="en-US" sz="2400" dirty="0"/>
            </a:br>
            <a:endParaRPr lang="en-US" sz="2400" dirty="0"/>
          </a:p>
          <a:p>
            <a:pPr marL="342900" indent="-342900">
              <a:buFont typeface="Arial" panose="020B0604020202020204" pitchFamily="34" charset="0"/>
              <a:buChar char="•"/>
            </a:pPr>
            <a:r>
              <a:rPr lang="en-US" sz="2400" dirty="0"/>
              <a:t>Demonstrates a minimally invasive technique to transmit additional data</a:t>
            </a:r>
            <a:br>
              <a:rPr lang="en-US" sz="2400" dirty="0"/>
            </a:br>
            <a:endParaRPr lang="en-US" sz="2400" dirty="0"/>
          </a:p>
          <a:p>
            <a:pPr marL="342900" indent="-342900">
              <a:buFont typeface="Arial" panose="020B0604020202020204" pitchFamily="34" charset="0"/>
              <a:buChar char="•"/>
            </a:pPr>
            <a:r>
              <a:rPr lang="en-US" sz="2400" dirty="0" err="1"/>
              <a:t>RetroIoT</a:t>
            </a:r>
            <a:r>
              <a:rPr lang="en-US" sz="2400" dirty="0"/>
              <a:t> will enable further research to leverage new open data channels</a:t>
            </a:r>
            <a:br>
              <a:rPr lang="en-US" sz="2400" dirty="0"/>
            </a:br>
            <a:endParaRPr lang="en-US" sz="2400" dirty="0"/>
          </a:p>
        </p:txBody>
      </p:sp>
      <p:pic>
        <p:nvPicPr>
          <p:cNvPr id="2" name="Picture 1" descr="A picture containing text, indoor, wall, kitchen appliance&#10;&#10;Description automatically generated">
            <a:extLst>
              <a:ext uri="{FF2B5EF4-FFF2-40B4-BE49-F238E27FC236}">
                <a16:creationId xmlns:a16="http://schemas.microsoft.com/office/drawing/2014/main" id="{FD45883A-B2ED-0A75-1691-6CA04065C7AF}"/>
              </a:ext>
            </a:extLst>
          </p:cNvPr>
          <p:cNvPicPr>
            <a:picLocks noChangeAspect="1"/>
          </p:cNvPicPr>
          <p:nvPr/>
        </p:nvPicPr>
        <p:blipFill>
          <a:blip r:embed="rId2"/>
          <a:stretch>
            <a:fillRect/>
          </a:stretch>
        </p:blipFill>
        <p:spPr>
          <a:xfrm>
            <a:off x="7571505" y="1657802"/>
            <a:ext cx="4269372" cy="3202029"/>
          </a:xfrm>
          <a:prstGeom prst="rect">
            <a:avLst/>
          </a:prstGeom>
        </p:spPr>
      </p:pic>
    </p:spTree>
    <p:extLst>
      <p:ext uri="{BB962C8B-B14F-4D97-AF65-F5344CB8AC3E}">
        <p14:creationId xmlns:p14="http://schemas.microsoft.com/office/powerpoint/2010/main" val="1569256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25</a:t>
            </a:fld>
            <a:endParaRPr lang="en"/>
          </a:p>
        </p:txBody>
      </p:sp>
      <p:sp>
        <p:nvSpPr>
          <p:cNvPr id="2" name="Title 1">
            <a:extLst>
              <a:ext uri="{FF2B5EF4-FFF2-40B4-BE49-F238E27FC236}">
                <a16:creationId xmlns:a16="http://schemas.microsoft.com/office/drawing/2014/main" id="{C2057681-69F7-E2F6-1E9B-88449F9B73E1}"/>
              </a:ext>
            </a:extLst>
          </p:cNvPr>
          <p:cNvSpPr>
            <a:spLocks noGrp="1"/>
          </p:cNvSpPr>
          <p:nvPr>
            <p:ph type="title"/>
          </p:nvPr>
        </p:nvSpPr>
        <p:spPr>
          <a:xfrm>
            <a:off x="4585043" y="1190576"/>
            <a:ext cx="2807117" cy="1192425"/>
          </a:xfrm>
        </p:spPr>
        <p:txBody>
          <a:bodyPr/>
          <a:lstStyle/>
          <a:p>
            <a:r>
              <a:rPr lang="en-US" sz="4000" dirty="0">
                <a:solidFill>
                  <a:schemeClr val="tx1"/>
                </a:solidFill>
              </a:rPr>
              <a:t>Thank you!</a:t>
            </a:r>
          </a:p>
        </p:txBody>
      </p:sp>
      <p:grpSp>
        <p:nvGrpSpPr>
          <p:cNvPr id="3" name="Group 2">
            <a:extLst>
              <a:ext uri="{FF2B5EF4-FFF2-40B4-BE49-F238E27FC236}">
                <a16:creationId xmlns:a16="http://schemas.microsoft.com/office/drawing/2014/main" id="{28B4A6C6-BDF4-450C-510C-82340E0E8B76}"/>
              </a:ext>
            </a:extLst>
          </p:cNvPr>
          <p:cNvGrpSpPr/>
          <p:nvPr/>
        </p:nvGrpSpPr>
        <p:grpSpPr>
          <a:xfrm>
            <a:off x="11373654" y="0"/>
            <a:ext cx="818346" cy="793295"/>
            <a:chOff x="1508065" y="4022802"/>
            <a:chExt cx="841783" cy="905733"/>
          </a:xfrm>
        </p:grpSpPr>
        <p:pic>
          <p:nvPicPr>
            <p:cNvPr id="4" name="Picture 10" descr="Translation Requests | Center for American English Language &amp; Culture">
              <a:extLst>
                <a:ext uri="{FF2B5EF4-FFF2-40B4-BE49-F238E27FC236}">
                  <a16:creationId xmlns:a16="http://schemas.microsoft.com/office/drawing/2014/main" id="{AB904296-307A-5DE5-6089-2865D9FC53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B4AFB1-BDAF-E1A5-5005-D85C6811DEAB}"/>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6" name="Google Shape;88;p12">
            <a:extLst>
              <a:ext uri="{FF2B5EF4-FFF2-40B4-BE49-F238E27FC236}">
                <a16:creationId xmlns:a16="http://schemas.microsoft.com/office/drawing/2014/main" id="{9F133EAB-164D-DBC1-A4BD-F31471AA1C55}"/>
              </a:ext>
            </a:extLst>
          </p:cNvPr>
          <p:cNvSpPr txBox="1">
            <a:spLocks/>
          </p:cNvSpPr>
          <p:nvPr/>
        </p:nvSpPr>
        <p:spPr>
          <a:xfrm>
            <a:off x="4706963" y="2568346"/>
            <a:ext cx="3340769" cy="72821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4000" b="1" dirty="0">
                <a:solidFill>
                  <a:schemeClr val="tx2">
                    <a:lumMod val="25000"/>
                  </a:schemeClr>
                </a:solidFill>
              </a:rPr>
              <a:t>Questions?</a:t>
            </a:r>
          </a:p>
        </p:txBody>
      </p:sp>
      <p:sp>
        <p:nvSpPr>
          <p:cNvPr id="8" name="TextBox 7">
            <a:extLst>
              <a:ext uri="{FF2B5EF4-FFF2-40B4-BE49-F238E27FC236}">
                <a16:creationId xmlns:a16="http://schemas.microsoft.com/office/drawing/2014/main" id="{DFCC8344-04C3-302C-7174-BEFE67825F80}"/>
              </a:ext>
            </a:extLst>
          </p:cNvPr>
          <p:cNvSpPr txBox="1"/>
          <p:nvPr/>
        </p:nvSpPr>
        <p:spPr>
          <a:xfrm>
            <a:off x="4429402" y="4462880"/>
            <a:ext cx="3126397" cy="769441"/>
          </a:xfrm>
          <a:prstGeom prst="rect">
            <a:avLst/>
          </a:prstGeom>
          <a:noFill/>
        </p:spPr>
        <p:txBody>
          <a:bodyPr wrap="square" rtlCol="0">
            <a:spAutoFit/>
          </a:bodyPr>
          <a:lstStyle/>
          <a:p>
            <a:pPr algn="ctr"/>
            <a:r>
              <a:rPr lang="en-US" sz="2400" dirty="0" err="1"/>
              <a:t>Nurani</a:t>
            </a:r>
            <a:r>
              <a:rPr lang="en-US" sz="2400" dirty="0"/>
              <a:t> Saoda</a:t>
            </a:r>
          </a:p>
          <a:p>
            <a:r>
              <a:rPr lang="en-US" sz="2000" dirty="0"/>
              <a:t>     </a:t>
            </a:r>
            <a:r>
              <a:rPr lang="en-US" sz="2000" dirty="0" err="1"/>
              <a:t>saoda@virginia.edu</a:t>
            </a:r>
            <a:endParaRPr lang="en-US" sz="2000" dirty="0"/>
          </a:p>
        </p:txBody>
      </p:sp>
      <p:pic>
        <p:nvPicPr>
          <p:cNvPr id="9" name="Picture 8">
            <a:extLst>
              <a:ext uri="{FF2B5EF4-FFF2-40B4-BE49-F238E27FC236}">
                <a16:creationId xmlns:a16="http://schemas.microsoft.com/office/drawing/2014/main" id="{9A3697D3-F572-B657-134D-9398F5373FC4}"/>
              </a:ext>
            </a:extLst>
          </p:cNvPr>
          <p:cNvPicPr>
            <a:picLocks noChangeAspect="1"/>
          </p:cNvPicPr>
          <p:nvPr/>
        </p:nvPicPr>
        <p:blipFill>
          <a:blip r:embed="rId3"/>
          <a:stretch>
            <a:fillRect/>
          </a:stretch>
        </p:blipFill>
        <p:spPr>
          <a:xfrm>
            <a:off x="4912447" y="5663970"/>
            <a:ext cx="2160309" cy="404734"/>
          </a:xfrm>
          <a:prstGeom prst="rect">
            <a:avLst/>
          </a:prstGeom>
        </p:spPr>
      </p:pic>
    </p:spTree>
    <p:extLst>
      <p:ext uri="{BB962C8B-B14F-4D97-AF65-F5344CB8AC3E}">
        <p14:creationId xmlns:p14="http://schemas.microsoft.com/office/powerpoint/2010/main" val="1400797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3</a:t>
            </a:fld>
            <a:endParaRPr lang="en"/>
          </a:p>
        </p:txBody>
      </p:sp>
      <p:sp>
        <p:nvSpPr>
          <p:cNvPr id="7" name="Google Shape;88;p12">
            <a:extLst>
              <a:ext uri="{FF2B5EF4-FFF2-40B4-BE49-F238E27FC236}">
                <a16:creationId xmlns:a16="http://schemas.microsoft.com/office/drawing/2014/main" id="{8703B570-9AA4-7DC8-10D0-AE685EB54FC3}"/>
              </a:ext>
            </a:extLst>
          </p:cNvPr>
          <p:cNvSpPr txBox="1">
            <a:spLocks/>
          </p:cNvSpPr>
          <p:nvPr/>
        </p:nvSpPr>
        <p:spPr>
          <a:xfrm>
            <a:off x="142051" y="12196"/>
            <a:ext cx="11231602" cy="8609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2800" b="1" dirty="0">
                <a:solidFill>
                  <a:schemeClr val="tx2">
                    <a:lumMod val="25000"/>
                  </a:schemeClr>
                </a:solidFill>
              </a:rPr>
              <a:t>Users can not simply add a desired functionality to their device</a:t>
            </a:r>
            <a:endParaRPr lang="en-US" sz="2800" dirty="0">
              <a:solidFill>
                <a:schemeClr val="tx2">
                  <a:lumMod val="25000"/>
                </a:schemeClr>
              </a:solidFill>
            </a:endParaRPr>
          </a:p>
        </p:txBody>
      </p:sp>
      <p:grpSp>
        <p:nvGrpSpPr>
          <p:cNvPr id="2" name="Group 1">
            <a:extLst>
              <a:ext uri="{FF2B5EF4-FFF2-40B4-BE49-F238E27FC236}">
                <a16:creationId xmlns:a16="http://schemas.microsoft.com/office/drawing/2014/main" id="{DC7430E4-B3AB-C05C-FDB9-7582377420C0}"/>
              </a:ext>
            </a:extLst>
          </p:cNvPr>
          <p:cNvGrpSpPr/>
          <p:nvPr/>
        </p:nvGrpSpPr>
        <p:grpSpPr>
          <a:xfrm>
            <a:off x="11373654" y="0"/>
            <a:ext cx="818346" cy="793295"/>
            <a:chOff x="1508065" y="4022802"/>
            <a:chExt cx="841783" cy="905733"/>
          </a:xfrm>
        </p:grpSpPr>
        <p:pic>
          <p:nvPicPr>
            <p:cNvPr id="3" name="Picture 10" descr="Translation Requests | Center for American English Language &amp; Culture">
              <a:extLst>
                <a:ext uri="{FF2B5EF4-FFF2-40B4-BE49-F238E27FC236}">
                  <a16:creationId xmlns:a16="http://schemas.microsoft.com/office/drawing/2014/main" id="{E6372546-0DB6-99F9-8843-68CD4A504F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44DD3F-810E-C188-7925-59A04DF64ED2}"/>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grpSp>
        <p:nvGrpSpPr>
          <p:cNvPr id="1029" name="Group 1028">
            <a:extLst>
              <a:ext uri="{FF2B5EF4-FFF2-40B4-BE49-F238E27FC236}">
                <a16:creationId xmlns:a16="http://schemas.microsoft.com/office/drawing/2014/main" id="{1C35D90B-B461-23A2-A14B-87A0DFAAB1DA}"/>
              </a:ext>
            </a:extLst>
          </p:cNvPr>
          <p:cNvGrpSpPr/>
          <p:nvPr/>
        </p:nvGrpSpPr>
        <p:grpSpPr>
          <a:xfrm>
            <a:off x="256021" y="1143436"/>
            <a:ext cx="11807158" cy="5403617"/>
            <a:chOff x="256021" y="1143436"/>
            <a:chExt cx="11807158" cy="5403617"/>
          </a:xfrm>
        </p:grpSpPr>
        <p:pic>
          <p:nvPicPr>
            <p:cNvPr id="28" name="Graphic 27" descr="Lock outline">
              <a:extLst>
                <a:ext uri="{FF2B5EF4-FFF2-40B4-BE49-F238E27FC236}">
                  <a16:creationId xmlns:a16="http://schemas.microsoft.com/office/drawing/2014/main" id="{BAABA45A-C714-5B3C-834F-42E185B494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7144" y="1143436"/>
              <a:ext cx="1287679" cy="1287679"/>
            </a:xfrm>
            <a:prstGeom prst="rect">
              <a:avLst/>
            </a:prstGeom>
          </p:spPr>
        </p:pic>
        <p:sp>
          <p:nvSpPr>
            <p:cNvPr id="29" name="Rounded Rectangle 28">
              <a:extLst>
                <a:ext uri="{FF2B5EF4-FFF2-40B4-BE49-F238E27FC236}">
                  <a16:creationId xmlns:a16="http://schemas.microsoft.com/office/drawing/2014/main" id="{C0B8CF51-18A6-8810-D94B-C38C6B89034E}"/>
                </a:ext>
              </a:extLst>
            </p:cNvPr>
            <p:cNvSpPr/>
            <p:nvPr/>
          </p:nvSpPr>
          <p:spPr>
            <a:xfrm>
              <a:off x="818660" y="1223372"/>
              <a:ext cx="8808835" cy="31435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F683F6C-1564-1F02-9AE1-6EA86FBE9664}"/>
                </a:ext>
              </a:extLst>
            </p:cNvPr>
            <p:cNvSpPr txBox="1"/>
            <p:nvPr/>
          </p:nvSpPr>
          <p:spPr>
            <a:xfrm>
              <a:off x="256021" y="5592946"/>
              <a:ext cx="11807158" cy="954107"/>
            </a:xfrm>
            <a:prstGeom prst="rect">
              <a:avLst/>
            </a:prstGeom>
            <a:noFill/>
          </p:spPr>
          <p:txBody>
            <a:bodyPr wrap="square" rtlCol="0">
              <a:spAutoFit/>
            </a:bodyPr>
            <a:lstStyle/>
            <a:p>
              <a:r>
                <a:rPr lang="en-US" sz="2800" b="1" dirty="0">
                  <a:solidFill>
                    <a:srgbClr val="00B0F0"/>
                  </a:solidFill>
                  <a:latin typeface="Raleway" pitchFamily="2" charset="77"/>
                </a:rPr>
                <a:t>Closed implementation of hardware and software impedes building on existing systems</a:t>
              </a:r>
            </a:p>
          </p:txBody>
        </p:sp>
      </p:grpSp>
      <p:grpSp>
        <p:nvGrpSpPr>
          <p:cNvPr id="9" name="Group 8">
            <a:extLst>
              <a:ext uri="{FF2B5EF4-FFF2-40B4-BE49-F238E27FC236}">
                <a16:creationId xmlns:a16="http://schemas.microsoft.com/office/drawing/2014/main" id="{50DD8470-5E03-015D-FAF8-D7B42909799A}"/>
              </a:ext>
            </a:extLst>
          </p:cNvPr>
          <p:cNvGrpSpPr/>
          <p:nvPr/>
        </p:nvGrpSpPr>
        <p:grpSpPr>
          <a:xfrm>
            <a:off x="550882" y="3634572"/>
            <a:ext cx="2013623" cy="1722385"/>
            <a:chOff x="550882" y="3634572"/>
            <a:chExt cx="2013623" cy="1722385"/>
          </a:xfrm>
        </p:grpSpPr>
        <p:cxnSp>
          <p:nvCxnSpPr>
            <p:cNvPr id="14" name="Straight Arrow Connector 13">
              <a:extLst>
                <a:ext uri="{FF2B5EF4-FFF2-40B4-BE49-F238E27FC236}">
                  <a16:creationId xmlns:a16="http://schemas.microsoft.com/office/drawing/2014/main" id="{51E619A7-B6D9-77D5-A8D8-92D42C0ADE18}"/>
                </a:ext>
              </a:extLst>
            </p:cNvPr>
            <p:cNvCxnSpPr>
              <a:cxnSpLocks/>
              <a:endCxn id="43" idx="1"/>
            </p:cNvCxnSpPr>
            <p:nvPr/>
          </p:nvCxnSpPr>
          <p:spPr>
            <a:xfrm flipV="1">
              <a:off x="1786652" y="3634572"/>
              <a:ext cx="777853" cy="88678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pic>
          <p:nvPicPr>
            <p:cNvPr id="18" name="Graphic 17" descr="Close with solid fill">
              <a:extLst>
                <a:ext uri="{FF2B5EF4-FFF2-40B4-BE49-F238E27FC236}">
                  <a16:creationId xmlns:a16="http://schemas.microsoft.com/office/drawing/2014/main" id="{0A3F9491-C888-39A4-FA76-84D737AC90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0882" y="4634606"/>
              <a:ext cx="601045" cy="601045"/>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2EAC9F0C-B8C6-71AE-2F56-18D32D82903E}"/>
                </a:ext>
              </a:extLst>
            </p:cNvPr>
            <p:cNvPicPr>
              <a:picLocks noChangeAspect="1"/>
            </p:cNvPicPr>
            <p:nvPr/>
          </p:nvPicPr>
          <p:blipFill>
            <a:blip r:embed="rId9"/>
            <a:stretch>
              <a:fillRect/>
            </a:stretch>
          </p:blipFill>
          <p:spPr>
            <a:xfrm>
              <a:off x="851405" y="4243790"/>
              <a:ext cx="1484223" cy="1113167"/>
            </a:xfrm>
            <a:prstGeom prst="rect">
              <a:avLst/>
            </a:prstGeom>
          </p:spPr>
        </p:pic>
      </p:grpSp>
      <p:grpSp>
        <p:nvGrpSpPr>
          <p:cNvPr id="11" name="Group 10">
            <a:extLst>
              <a:ext uri="{FF2B5EF4-FFF2-40B4-BE49-F238E27FC236}">
                <a16:creationId xmlns:a16="http://schemas.microsoft.com/office/drawing/2014/main" id="{722E113F-FFD7-E34F-4DBE-338E6E18F2EF}"/>
              </a:ext>
            </a:extLst>
          </p:cNvPr>
          <p:cNvGrpSpPr/>
          <p:nvPr/>
        </p:nvGrpSpPr>
        <p:grpSpPr>
          <a:xfrm>
            <a:off x="1057723" y="1487170"/>
            <a:ext cx="10602790" cy="3022852"/>
            <a:chOff x="1057723" y="1487170"/>
            <a:chExt cx="10602790" cy="3022852"/>
          </a:xfrm>
        </p:grpSpPr>
        <p:grpSp>
          <p:nvGrpSpPr>
            <p:cNvPr id="38" name="Group 37">
              <a:extLst>
                <a:ext uri="{FF2B5EF4-FFF2-40B4-BE49-F238E27FC236}">
                  <a16:creationId xmlns:a16="http://schemas.microsoft.com/office/drawing/2014/main" id="{A37900F6-EE4A-0DF2-97B8-D51706299A78}"/>
                </a:ext>
              </a:extLst>
            </p:cNvPr>
            <p:cNvGrpSpPr/>
            <p:nvPr/>
          </p:nvGrpSpPr>
          <p:grpSpPr>
            <a:xfrm>
              <a:off x="1057723" y="1487170"/>
              <a:ext cx="10602790" cy="3022852"/>
              <a:chOff x="1180035" y="1648485"/>
              <a:chExt cx="10602790" cy="3022852"/>
            </a:xfrm>
          </p:grpSpPr>
          <p:grpSp>
            <p:nvGrpSpPr>
              <p:cNvPr id="41" name="Group 40">
                <a:extLst>
                  <a:ext uri="{FF2B5EF4-FFF2-40B4-BE49-F238E27FC236}">
                    <a16:creationId xmlns:a16="http://schemas.microsoft.com/office/drawing/2014/main" id="{686C29EF-9162-2016-BB79-FC78E161792F}"/>
                  </a:ext>
                </a:extLst>
              </p:cNvPr>
              <p:cNvGrpSpPr/>
              <p:nvPr/>
            </p:nvGrpSpPr>
            <p:grpSpPr>
              <a:xfrm>
                <a:off x="10495145" y="2849033"/>
                <a:ext cx="1287680" cy="1822304"/>
                <a:chOff x="10194133" y="1929507"/>
                <a:chExt cx="1498890" cy="2020421"/>
              </a:xfrm>
            </p:grpSpPr>
            <p:pic>
              <p:nvPicPr>
                <p:cNvPr id="62" name="Picture 8" descr="Hand holding smartphone icon Royalty Free Vector Image">
                  <a:extLst>
                    <a:ext uri="{FF2B5EF4-FFF2-40B4-BE49-F238E27FC236}">
                      <a16:creationId xmlns:a16="http://schemas.microsoft.com/office/drawing/2014/main" id="{45483001-E774-20B8-114E-48C34205F64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2906" t="11269" r="22453" b="20452"/>
                <a:stretch/>
              </p:blipFill>
              <p:spPr bwMode="auto">
                <a:xfrm>
                  <a:off x="10194133" y="1929507"/>
                  <a:ext cx="1498890" cy="202042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a:extLst>
                    <a:ext uri="{FF2B5EF4-FFF2-40B4-BE49-F238E27FC236}">
                      <a16:creationId xmlns:a16="http://schemas.microsoft.com/office/drawing/2014/main" id="{12ADA0AC-2576-1758-22E4-202A681E99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57411" y="2119906"/>
                  <a:ext cx="713648" cy="12739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873710FE-8A3A-2DD9-B823-0E018FA3E98E}"/>
                  </a:ext>
                </a:extLst>
              </p:cNvPr>
              <p:cNvGrpSpPr/>
              <p:nvPr/>
            </p:nvGrpSpPr>
            <p:grpSpPr>
              <a:xfrm>
                <a:off x="1180035" y="1648485"/>
                <a:ext cx="9291196" cy="2777813"/>
                <a:chOff x="1180035" y="1648485"/>
                <a:chExt cx="9291196" cy="2777813"/>
              </a:xfrm>
            </p:grpSpPr>
            <p:pic>
              <p:nvPicPr>
                <p:cNvPr id="43" name="Picture 42" descr="A picture containing electronics, loudspeaker&#10;&#10;Description automatically generated">
                  <a:extLst>
                    <a:ext uri="{FF2B5EF4-FFF2-40B4-BE49-F238E27FC236}">
                      <a16:creationId xmlns:a16="http://schemas.microsoft.com/office/drawing/2014/main" id="{95D7A6D2-DEE3-4A94-4FE7-33258E9C70FD}"/>
                    </a:ext>
                  </a:extLst>
                </p:cNvPr>
                <p:cNvPicPr>
                  <a:picLocks noChangeAspect="1"/>
                </p:cNvPicPr>
                <p:nvPr/>
              </p:nvPicPr>
              <p:blipFill rotWithShape="1">
                <a:blip r:embed="rId12"/>
                <a:srcRect l="32421" t="14706" r="33502" b="12678"/>
                <a:stretch/>
              </p:blipFill>
              <p:spPr>
                <a:xfrm>
                  <a:off x="2686817" y="3165476"/>
                  <a:ext cx="591671" cy="1260822"/>
                </a:xfrm>
                <a:prstGeom prst="rect">
                  <a:avLst/>
                </a:prstGeom>
              </p:spPr>
            </p:pic>
            <p:pic>
              <p:nvPicPr>
                <p:cNvPr id="44" name="Picture 43" descr="A picture containing electronics&#10;&#10;Description automatically generated">
                  <a:extLst>
                    <a:ext uri="{FF2B5EF4-FFF2-40B4-BE49-F238E27FC236}">
                      <a16:creationId xmlns:a16="http://schemas.microsoft.com/office/drawing/2014/main" id="{4E6C67C8-FF84-2600-ACF4-06A4B5E944F3}"/>
                    </a:ext>
                  </a:extLst>
                </p:cNvPr>
                <p:cNvPicPr>
                  <a:picLocks noChangeAspect="1"/>
                </p:cNvPicPr>
                <p:nvPr/>
              </p:nvPicPr>
              <p:blipFill rotWithShape="1">
                <a:blip r:embed="rId13"/>
                <a:srcRect l="25894" t="26434" r="20630" b="18470"/>
                <a:stretch/>
              </p:blipFill>
              <p:spPr>
                <a:xfrm>
                  <a:off x="4927203" y="2859147"/>
                  <a:ext cx="1452284" cy="1496292"/>
                </a:xfrm>
                <a:prstGeom prst="rect">
                  <a:avLst/>
                </a:prstGeom>
              </p:spPr>
            </p:pic>
            <p:sp>
              <p:nvSpPr>
                <p:cNvPr id="61" name="TextBox 60">
                  <a:extLst>
                    <a:ext uri="{FF2B5EF4-FFF2-40B4-BE49-F238E27FC236}">
                      <a16:creationId xmlns:a16="http://schemas.microsoft.com/office/drawing/2014/main" id="{73E0A56A-3DAB-0FD3-C92E-5708CD0784FC}"/>
                    </a:ext>
                  </a:extLst>
                </p:cNvPr>
                <p:cNvSpPr txBox="1"/>
                <p:nvPr/>
              </p:nvSpPr>
              <p:spPr>
                <a:xfrm>
                  <a:off x="7840456" y="3493972"/>
                  <a:ext cx="1646605" cy="369332"/>
                </a:xfrm>
                <a:prstGeom prst="rect">
                  <a:avLst/>
                </a:prstGeom>
                <a:noFill/>
              </p:spPr>
              <p:txBody>
                <a:bodyPr wrap="none" rtlCol="0">
                  <a:spAutoFit/>
                </a:bodyPr>
                <a:lstStyle/>
                <a:p>
                  <a:r>
                    <a:rPr lang="en-US" dirty="0"/>
                    <a:t>Amazon cloud</a:t>
                  </a:r>
                </a:p>
              </p:txBody>
            </p:sp>
            <p:sp>
              <p:nvSpPr>
                <p:cNvPr id="46" name="TextBox 45">
                  <a:extLst>
                    <a:ext uri="{FF2B5EF4-FFF2-40B4-BE49-F238E27FC236}">
                      <a16:creationId xmlns:a16="http://schemas.microsoft.com/office/drawing/2014/main" id="{1E91EF8A-E715-8D21-4BC1-394B0AA71EAB}"/>
                    </a:ext>
                  </a:extLst>
                </p:cNvPr>
                <p:cNvSpPr txBox="1"/>
                <p:nvPr/>
              </p:nvSpPr>
              <p:spPr>
                <a:xfrm>
                  <a:off x="1566463" y="1648485"/>
                  <a:ext cx="2240707" cy="923330"/>
                </a:xfrm>
                <a:prstGeom prst="rect">
                  <a:avLst/>
                </a:prstGeom>
                <a:noFill/>
              </p:spPr>
              <p:txBody>
                <a:bodyPr wrap="square" rtlCol="0">
                  <a:spAutoFit/>
                </a:bodyPr>
                <a:lstStyle/>
                <a:p>
                  <a:r>
                    <a:rPr lang="en-US" dirty="0"/>
                    <a:t>Press/motion activated blink </a:t>
                  </a:r>
                  <a:br>
                    <a:rPr lang="en-US" dirty="0"/>
                  </a:br>
                  <a:r>
                    <a:rPr lang="en-US" dirty="0"/>
                    <a:t>video doorbell</a:t>
                  </a:r>
                </a:p>
              </p:txBody>
            </p:sp>
            <p:grpSp>
              <p:nvGrpSpPr>
                <p:cNvPr id="47" name="Group 46">
                  <a:extLst>
                    <a:ext uri="{FF2B5EF4-FFF2-40B4-BE49-F238E27FC236}">
                      <a16:creationId xmlns:a16="http://schemas.microsoft.com/office/drawing/2014/main" id="{CDA20C62-9729-721A-D2A5-440815C38F12}"/>
                    </a:ext>
                  </a:extLst>
                </p:cNvPr>
                <p:cNvGrpSpPr/>
                <p:nvPr/>
              </p:nvGrpSpPr>
              <p:grpSpPr>
                <a:xfrm>
                  <a:off x="1180035" y="2823588"/>
                  <a:ext cx="899937" cy="1175973"/>
                  <a:chOff x="1538315" y="2191572"/>
                  <a:chExt cx="952167" cy="1515700"/>
                </a:xfrm>
              </p:grpSpPr>
              <p:pic>
                <p:nvPicPr>
                  <p:cNvPr id="58" name="Picture 4" descr="Press - Free ui icons">
                    <a:extLst>
                      <a:ext uri="{FF2B5EF4-FFF2-40B4-BE49-F238E27FC236}">
                        <a16:creationId xmlns:a16="http://schemas.microsoft.com/office/drawing/2014/main" id="{CB176606-AA4E-F7A8-3AE4-C7D4BE0DB3B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64961" y="2191572"/>
                    <a:ext cx="591671" cy="59167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descr="Motion Detector Silhouette Icon Clipart Image Stock Vector (Royalty Free)  1316297879 | Shutterstock">
                    <a:extLst>
                      <a:ext uri="{FF2B5EF4-FFF2-40B4-BE49-F238E27FC236}">
                        <a16:creationId xmlns:a16="http://schemas.microsoft.com/office/drawing/2014/main" id="{CF5FE244-B5A5-6E4F-AC6B-8B897457BDF9}"/>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3559" t="22454" r="14471" b="35467"/>
                  <a:stretch/>
                </p:blipFill>
                <p:spPr bwMode="auto">
                  <a:xfrm>
                    <a:off x="1538315" y="3107751"/>
                    <a:ext cx="952167" cy="59952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2" name="Straight Arrow Connector 51">
                  <a:extLst>
                    <a:ext uri="{FF2B5EF4-FFF2-40B4-BE49-F238E27FC236}">
                      <a16:creationId xmlns:a16="http://schemas.microsoft.com/office/drawing/2014/main" id="{0868438D-05E7-D314-AF61-7AA16FDC6695}"/>
                    </a:ext>
                  </a:extLst>
                </p:cNvPr>
                <p:cNvCxnSpPr>
                  <a:cxnSpLocks/>
                </p:cNvCxnSpPr>
                <p:nvPr/>
              </p:nvCxnSpPr>
              <p:spPr>
                <a:xfrm flipV="1">
                  <a:off x="3676529" y="3807174"/>
                  <a:ext cx="965934" cy="2533"/>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79A14AC-CF44-BE73-733A-811502EC9139}"/>
                    </a:ext>
                  </a:extLst>
                </p:cNvPr>
                <p:cNvCxnSpPr>
                  <a:cxnSpLocks/>
                </p:cNvCxnSpPr>
                <p:nvPr/>
              </p:nvCxnSpPr>
              <p:spPr>
                <a:xfrm>
                  <a:off x="6630171" y="3795887"/>
                  <a:ext cx="90037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1F4AFD8-E1EA-1449-13B6-D5A665056F90}"/>
                    </a:ext>
                  </a:extLst>
                </p:cNvPr>
                <p:cNvCxnSpPr>
                  <a:cxnSpLocks/>
                </p:cNvCxnSpPr>
                <p:nvPr/>
              </p:nvCxnSpPr>
              <p:spPr>
                <a:xfrm>
                  <a:off x="9779000" y="3705070"/>
                  <a:ext cx="692231" cy="8787"/>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312DFD2-2416-341C-51AA-AC73C6D72303}"/>
                    </a:ext>
                  </a:extLst>
                </p:cNvPr>
                <p:cNvSpPr txBox="1"/>
                <p:nvPr/>
              </p:nvSpPr>
              <p:spPr>
                <a:xfrm>
                  <a:off x="4794853" y="2469730"/>
                  <a:ext cx="1723660" cy="369332"/>
                </a:xfrm>
                <a:prstGeom prst="rect">
                  <a:avLst/>
                </a:prstGeom>
                <a:noFill/>
              </p:spPr>
              <p:txBody>
                <a:bodyPr wrap="square" rtlCol="0">
                  <a:spAutoFit/>
                </a:bodyPr>
                <a:lstStyle/>
                <a:p>
                  <a:r>
                    <a:rPr lang="en-US" dirty="0"/>
                    <a:t>Blink Gateway</a:t>
                  </a:r>
                </a:p>
              </p:txBody>
            </p:sp>
            <p:cxnSp>
              <p:nvCxnSpPr>
                <p:cNvPr id="56" name="Straight Arrow Connector 55">
                  <a:extLst>
                    <a:ext uri="{FF2B5EF4-FFF2-40B4-BE49-F238E27FC236}">
                      <a16:creationId xmlns:a16="http://schemas.microsoft.com/office/drawing/2014/main" id="{FC32D0BD-12F5-1F51-7F5F-4FE4EBEF10EC}"/>
                    </a:ext>
                  </a:extLst>
                </p:cNvPr>
                <p:cNvCxnSpPr>
                  <a:stCxn id="58" idx="3"/>
                  <a:endCxn id="43" idx="1"/>
                </p:cNvCxnSpPr>
                <p:nvPr/>
              </p:nvCxnSpPr>
              <p:spPr>
                <a:xfrm>
                  <a:off x="1953465" y="3053116"/>
                  <a:ext cx="733352" cy="74277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F02B2DB-0487-7290-EAE7-6F0A53326D4B}"/>
                    </a:ext>
                  </a:extLst>
                </p:cNvPr>
                <p:cNvCxnSpPr>
                  <a:stCxn id="59" idx="3"/>
                  <a:endCxn id="43" idx="1"/>
                </p:cNvCxnSpPr>
                <p:nvPr/>
              </p:nvCxnSpPr>
              <p:spPr>
                <a:xfrm>
                  <a:off x="2079972" y="3766989"/>
                  <a:ext cx="606845" cy="288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
          <p:nvSpPr>
            <p:cNvPr id="10" name="Cloud 9">
              <a:extLst>
                <a:ext uri="{FF2B5EF4-FFF2-40B4-BE49-F238E27FC236}">
                  <a16:creationId xmlns:a16="http://schemas.microsoft.com/office/drawing/2014/main" id="{1AC30C90-193F-E2C4-170C-3D26D0942A1E}"/>
                </a:ext>
              </a:extLst>
            </p:cNvPr>
            <p:cNvSpPr/>
            <p:nvPr/>
          </p:nvSpPr>
          <p:spPr>
            <a:xfrm>
              <a:off x="7621668" y="2943306"/>
              <a:ext cx="1839558" cy="1302380"/>
            </a:xfrm>
            <a:prstGeom prst="cloud">
              <a:avLst/>
            </a:prstGeom>
            <a:noFill/>
            <a:ln w="28575"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spTree>
    <p:custDataLst>
      <p:tags r:id="rId1"/>
    </p:custDataLst>
    <p:extLst>
      <p:ext uri="{BB962C8B-B14F-4D97-AF65-F5344CB8AC3E}">
        <p14:creationId xmlns:p14="http://schemas.microsoft.com/office/powerpoint/2010/main" val="261137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B1A2A-E668-5687-D61D-61823921B881}"/>
              </a:ext>
            </a:extLst>
          </p:cNvPr>
          <p:cNvSpPr>
            <a:spLocks noGrp="1"/>
          </p:cNvSpPr>
          <p:nvPr>
            <p:ph type="sldNum" idx="12"/>
          </p:nvPr>
        </p:nvSpPr>
        <p:spPr/>
        <p:txBody>
          <a:bodyPr/>
          <a:lstStyle/>
          <a:p>
            <a:fld id="{00000000-1234-1234-1234-123412341234}" type="slidenum">
              <a:rPr lang="en" sz="2000" smtClean="0"/>
              <a:pPr/>
              <a:t>4</a:t>
            </a:fld>
            <a:endParaRPr lang="en" sz="2000"/>
          </a:p>
        </p:txBody>
      </p:sp>
      <p:grpSp>
        <p:nvGrpSpPr>
          <p:cNvPr id="6" name="Group 5">
            <a:extLst>
              <a:ext uri="{FF2B5EF4-FFF2-40B4-BE49-F238E27FC236}">
                <a16:creationId xmlns:a16="http://schemas.microsoft.com/office/drawing/2014/main" id="{204976DA-F654-F71C-13B8-8633B82CB8CE}"/>
              </a:ext>
            </a:extLst>
          </p:cNvPr>
          <p:cNvGrpSpPr/>
          <p:nvPr/>
        </p:nvGrpSpPr>
        <p:grpSpPr>
          <a:xfrm>
            <a:off x="11373654" y="0"/>
            <a:ext cx="818346" cy="793295"/>
            <a:chOff x="1508065" y="4022802"/>
            <a:chExt cx="841783" cy="905733"/>
          </a:xfrm>
        </p:grpSpPr>
        <p:pic>
          <p:nvPicPr>
            <p:cNvPr id="7" name="Picture 10" descr="Translation Requests | Center for American English Language &amp; Culture">
              <a:extLst>
                <a:ext uri="{FF2B5EF4-FFF2-40B4-BE49-F238E27FC236}">
                  <a16:creationId xmlns:a16="http://schemas.microsoft.com/office/drawing/2014/main" id="{363CFAD9-AE57-2534-86F0-83AC755490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A33A96B-AA98-A68E-78C8-DA9F0FDDBF99}"/>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9" name="Google Shape;88;p12">
            <a:extLst>
              <a:ext uri="{FF2B5EF4-FFF2-40B4-BE49-F238E27FC236}">
                <a16:creationId xmlns:a16="http://schemas.microsoft.com/office/drawing/2014/main" id="{5F72D0DF-B3C9-B895-DFBF-442EC7F99CDD}"/>
              </a:ext>
            </a:extLst>
          </p:cNvPr>
          <p:cNvSpPr txBox="1">
            <a:spLocks/>
          </p:cNvSpPr>
          <p:nvPr/>
        </p:nvSpPr>
        <p:spPr>
          <a:xfrm>
            <a:off x="479767" y="196118"/>
            <a:ext cx="10827666" cy="8609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What are the ways to add new features to an IoT system?</a:t>
            </a:r>
            <a:endParaRPr lang="en-US" dirty="0"/>
          </a:p>
        </p:txBody>
      </p:sp>
      <p:sp>
        <p:nvSpPr>
          <p:cNvPr id="11" name="TextBox 10">
            <a:extLst>
              <a:ext uri="{FF2B5EF4-FFF2-40B4-BE49-F238E27FC236}">
                <a16:creationId xmlns:a16="http://schemas.microsoft.com/office/drawing/2014/main" id="{4025393E-7658-8993-B0E5-BCF657E4A8ED}"/>
              </a:ext>
            </a:extLst>
          </p:cNvPr>
          <p:cNvSpPr txBox="1"/>
          <p:nvPr/>
        </p:nvSpPr>
        <p:spPr>
          <a:xfrm>
            <a:off x="882164" y="1747130"/>
            <a:ext cx="3259531" cy="400110"/>
          </a:xfrm>
          <a:prstGeom prst="rect">
            <a:avLst/>
          </a:prstGeom>
          <a:noFill/>
          <a:ln>
            <a:noFill/>
          </a:ln>
        </p:spPr>
        <p:txBody>
          <a:bodyPr wrap="square" rtlCol="0">
            <a:spAutoFit/>
          </a:bodyPr>
          <a:lstStyle/>
          <a:p>
            <a:pPr marL="342900" indent="-342900">
              <a:buFont typeface="Arial" panose="020B0604020202020204" pitchFamily="34" charset="0"/>
              <a:buChar char="•"/>
            </a:pPr>
            <a:r>
              <a:rPr lang="en-US" sz="2000" dirty="0"/>
              <a:t>Software updates</a:t>
            </a:r>
          </a:p>
        </p:txBody>
      </p:sp>
      <p:sp>
        <p:nvSpPr>
          <p:cNvPr id="12" name="TextBox 11">
            <a:extLst>
              <a:ext uri="{FF2B5EF4-FFF2-40B4-BE49-F238E27FC236}">
                <a16:creationId xmlns:a16="http://schemas.microsoft.com/office/drawing/2014/main" id="{E353B3FF-16D7-B42D-43E8-025E5F4B5C10}"/>
              </a:ext>
            </a:extLst>
          </p:cNvPr>
          <p:cNvSpPr txBox="1"/>
          <p:nvPr/>
        </p:nvSpPr>
        <p:spPr>
          <a:xfrm>
            <a:off x="820374" y="3646535"/>
            <a:ext cx="4792495"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Wait for the manufacturer to market version 2</a:t>
            </a:r>
          </a:p>
        </p:txBody>
      </p:sp>
      <p:sp>
        <p:nvSpPr>
          <p:cNvPr id="13" name="TextBox 12">
            <a:extLst>
              <a:ext uri="{FF2B5EF4-FFF2-40B4-BE49-F238E27FC236}">
                <a16:creationId xmlns:a16="http://schemas.microsoft.com/office/drawing/2014/main" id="{AB496244-75AA-4CFD-D73A-10247A348384}"/>
              </a:ext>
            </a:extLst>
          </p:cNvPr>
          <p:cNvSpPr txBox="1"/>
          <p:nvPr/>
        </p:nvSpPr>
        <p:spPr>
          <a:xfrm>
            <a:off x="820374" y="4913850"/>
            <a:ext cx="455379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Find a new device and completely re-build the whole network </a:t>
            </a:r>
          </a:p>
        </p:txBody>
      </p:sp>
      <p:sp>
        <p:nvSpPr>
          <p:cNvPr id="14" name="TextBox 13">
            <a:extLst>
              <a:ext uri="{FF2B5EF4-FFF2-40B4-BE49-F238E27FC236}">
                <a16:creationId xmlns:a16="http://schemas.microsoft.com/office/drawing/2014/main" id="{EDA40EA0-9814-6F57-B745-AE609EF1D85C}"/>
              </a:ext>
            </a:extLst>
          </p:cNvPr>
          <p:cNvSpPr txBox="1"/>
          <p:nvPr/>
        </p:nvSpPr>
        <p:spPr>
          <a:xfrm>
            <a:off x="6407483" y="3338758"/>
            <a:ext cx="5366976"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t>Helps re-use some devices, but makes many current devices obsolete and contributes to e-waste. </a:t>
            </a:r>
          </a:p>
          <a:p>
            <a:pPr marL="342900" indent="-342900">
              <a:buFont typeface="Arial" panose="020B0604020202020204" pitchFamily="34" charset="0"/>
              <a:buChar char="•"/>
            </a:pPr>
            <a:r>
              <a:rPr lang="en-US" sz="2000" dirty="0"/>
              <a:t>Feature might not be available at all</a:t>
            </a:r>
          </a:p>
        </p:txBody>
      </p:sp>
      <p:sp>
        <p:nvSpPr>
          <p:cNvPr id="15" name="TextBox 14">
            <a:extLst>
              <a:ext uri="{FF2B5EF4-FFF2-40B4-BE49-F238E27FC236}">
                <a16:creationId xmlns:a16="http://schemas.microsoft.com/office/drawing/2014/main" id="{76B0D0F8-5462-A1AA-2A9A-384DC93078A3}"/>
              </a:ext>
            </a:extLst>
          </p:cNvPr>
          <p:cNvSpPr txBox="1"/>
          <p:nvPr/>
        </p:nvSpPr>
        <p:spPr>
          <a:xfrm>
            <a:off x="6407483" y="4981643"/>
            <a:ext cx="6030603"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Extremely time and cost-sensitive and maintenance-heavy </a:t>
            </a:r>
          </a:p>
          <a:p>
            <a:pPr marL="342900" indent="-342900">
              <a:buFont typeface="Arial" panose="020B0604020202020204" pitchFamily="34" charset="0"/>
              <a:buChar char="•"/>
            </a:pPr>
            <a:r>
              <a:rPr lang="en-US" sz="2000" dirty="0"/>
              <a:t>Hard to scale</a:t>
            </a:r>
          </a:p>
        </p:txBody>
      </p:sp>
      <p:sp>
        <p:nvSpPr>
          <p:cNvPr id="16" name="TextBox 15">
            <a:extLst>
              <a:ext uri="{FF2B5EF4-FFF2-40B4-BE49-F238E27FC236}">
                <a16:creationId xmlns:a16="http://schemas.microsoft.com/office/drawing/2014/main" id="{3CE7B0ED-A773-2FBD-A97E-65DB4FBF2889}"/>
              </a:ext>
            </a:extLst>
          </p:cNvPr>
          <p:cNvSpPr txBox="1"/>
          <p:nvPr/>
        </p:nvSpPr>
        <p:spPr>
          <a:xfrm>
            <a:off x="6407483" y="1724280"/>
            <a:ext cx="563155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Not enough without required hardware support</a:t>
            </a:r>
          </a:p>
        </p:txBody>
      </p:sp>
      <p:cxnSp>
        <p:nvCxnSpPr>
          <p:cNvPr id="18" name="Straight Arrow Connector 17">
            <a:extLst>
              <a:ext uri="{FF2B5EF4-FFF2-40B4-BE49-F238E27FC236}">
                <a16:creationId xmlns:a16="http://schemas.microsoft.com/office/drawing/2014/main" id="{008D3187-C1EC-648D-3595-23AC833A6747}"/>
              </a:ext>
            </a:extLst>
          </p:cNvPr>
          <p:cNvCxnSpPr>
            <a:cxnSpLocks/>
          </p:cNvCxnSpPr>
          <p:nvPr/>
        </p:nvCxnSpPr>
        <p:spPr>
          <a:xfrm>
            <a:off x="5435954" y="1977962"/>
            <a:ext cx="695782" cy="0"/>
          </a:xfrm>
          <a:prstGeom prst="straightConnector1">
            <a:avLst/>
          </a:prstGeom>
          <a:noFill/>
          <a:ln w="60325" cap="flat" cmpd="sng" algn="ctr">
            <a:solidFill>
              <a:srgbClr val="2185C5">
                <a:shade val="95000"/>
                <a:satMod val="105000"/>
              </a:srgbClr>
            </a:solidFill>
            <a:prstDash val="solid"/>
            <a:tailEnd type="triangle"/>
          </a:ln>
          <a:effectLst/>
        </p:spPr>
      </p:cxnSp>
      <p:cxnSp>
        <p:nvCxnSpPr>
          <p:cNvPr id="19" name="Straight Arrow Connector 18">
            <a:extLst>
              <a:ext uri="{FF2B5EF4-FFF2-40B4-BE49-F238E27FC236}">
                <a16:creationId xmlns:a16="http://schemas.microsoft.com/office/drawing/2014/main" id="{74CB92CE-947F-0D5C-FD3F-149009EF7BBF}"/>
              </a:ext>
            </a:extLst>
          </p:cNvPr>
          <p:cNvCxnSpPr>
            <a:cxnSpLocks/>
          </p:cNvCxnSpPr>
          <p:nvPr/>
        </p:nvCxnSpPr>
        <p:spPr>
          <a:xfrm>
            <a:off x="5435954" y="3842635"/>
            <a:ext cx="695782" cy="0"/>
          </a:xfrm>
          <a:prstGeom prst="straightConnector1">
            <a:avLst/>
          </a:prstGeom>
          <a:noFill/>
          <a:ln w="60325" cap="flat" cmpd="sng" algn="ctr">
            <a:solidFill>
              <a:srgbClr val="2185C5">
                <a:shade val="95000"/>
                <a:satMod val="105000"/>
              </a:srgbClr>
            </a:solidFill>
            <a:prstDash val="solid"/>
            <a:tailEnd type="triangle"/>
          </a:ln>
          <a:effectLst/>
        </p:spPr>
      </p:cxnSp>
      <p:cxnSp>
        <p:nvCxnSpPr>
          <p:cNvPr id="20" name="Straight Arrow Connector 19">
            <a:extLst>
              <a:ext uri="{FF2B5EF4-FFF2-40B4-BE49-F238E27FC236}">
                <a16:creationId xmlns:a16="http://schemas.microsoft.com/office/drawing/2014/main" id="{B054064D-D5FB-6941-9226-2BF8B3905C00}"/>
              </a:ext>
            </a:extLst>
          </p:cNvPr>
          <p:cNvCxnSpPr>
            <a:cxnSpLocks/>
          </p:cNvCxnSpPr>
          <p:nvPr/>
        </p:nvCxnSpPr>
        <p:spPr>
          <a:xfrm>
            <a:off x="5435954" y="5267793"/>
            <a:ext cx="660046" cy="0"/>
          </a:xfrm>
          <a:prstGeom prst="straightConnector1">
            <a:avLst/>
          </a:prstGeom>
          <a:noFill/>
          <a:ln w="60325" cap="flat" cmpd="sng" algn="ctr">
            <a:solidFill>
              <a:srgbClr val="2185C5">
                <a:shade val="95000"/>
                <a:satMod val="105000"/>
              </a:srgbClr>
            </a:solidFill>
            <a:prstDash val="solid"/>
            <a:tailEnd type="triangle"/>
          </a:ln>
          <a:effectLst/>
        </p:spPr>
      </p:cxnSp>
      <p:sp>
        <p:nvSpPr>
          <p:cNvPr id="25" name="TextBox 24">
            <a:extLst>
              <a:ext uri="{FF2B5EF4-FFF2-40B4-BE49-F238E27FC236}">
                <a16:creationId xmlns:a16="http://schemas.microsoft.com/office/drawing/2014/main" id="{31EC22A2-14B4-FAF0-9BC9-57B34B29B11B}"/>
              </a:ext>
            </a:extLst>
          </p:cNvPr>
          <p:cNvSpPr txBox="1"/>
          <p:nvPr/>
        </p:nvSpPr>
        <p:spPr>
          <a:xfrm>
            <a:off x="820374" y="2483330"/>
            <a:ext cx="455379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t>Get a new device from the same manufacturer</a:t>
            </a:r>
          </a:p>
        </p:txBody>
      </p:sp>
      <p:cxnSp>
        <p:nvCxnSpPr>
          <p:cNvPr id="26" name="Straight Arrow Connector 25">
            <a:extLst>
              <a:ext uri="{FF2B5EF4-FFF2-40B4-BE49-F238E27FC236}">
                <a16:creationId xmlns:a16="http://schemas.microsoft.com/office/drawing/2014/main" id="{2AE81086-9417-4FF0-ED68-1E9A55B5AD37}"/>
              </a:ext>
            </a:extLst>
          </p:cNvPr>
          <p:cNvCxnSpPr>
            <a:cxnSpLocks/>
          </p:cNvCxnSpPr>
          <p:nvPr/>
        </p:nvCxnSpPr>
        <p:spPr>
          <a:xfrm>
            <a:off x="5435954" y="2837273"/>
            <a:ext cx="695782" cy="0"/>
          </a:xfrm>
          <a:prstGeom prst="straightConnector1">
            <a:avLst/>
          </a:prstGeom>
          <a:noFill/>
          <a:ln w="60325" cap="flat" cmpd="sng" algn="ctr">
            <a:solidFill>
              <a:srgbClr val="2185C5">
                <a:shade val="95000"/>
                <a:satMod val="105000"/>
              </a:srgbClr>
            </a:solidFill>
            <a:prstDash val="solid"/>
            <a:tailEnd type="triangle"/>
          </a:ln>
          <a:effectLst/>
        </p:spPr>
      </p:cxnSp>
      <p:sp>
        <p:nvSpPr>
          <p:cNvPr id="27" name="TextBox 26">
            <a:extLst>
              <a:ext uri="{FF2B5EF4-FFF2-40B4-BE49-F238E27FC236}">
                <a16:creationId xmlns:a16="http://schemas.microsoft.com/office/drawing/2014/main" id="{2D18C3DE-B667-0B54-B8F9-A0BF0E804F35}"/>
              </a:ext>
            </a:extLst>
          </p:cNvPr>
          <p:cNvSpPr txBox="1"/>
          <p:nvPr/>
        </p:nvSpPr>
        <p:spPr>
          <a:xfrm>
            <a:off x="6407483" y="2528679"/>
            <a:ext cx="5068247"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Availability</a:t>
            </a:r>
          </a:p>
          <a:p>
            <a:pPr marL="342900" indent="-342900">
              <a:buFont typeface="Arial" panose="020B0604020202020204" pitchFamily="34" charset="0"/>
              <a:buChar char="•"/>
            </a:pPr>
            <a:r>
              <a:rPr lang="en-US" sz="2000" dirty="0"/>
              <a:t>Does not benefit existing installations</a:t>
            </a:r>
            <a:br>
              <a:rPr lang="en-US" sz="2000" dirty="0"/>
            </a:br>
            <a:endParaRPr lang="en-US" sz="2000" dirty="0"/>
          </a:p>
        </p:txBody>
      </p:sp>
    </p:spTree>
    <p:custDataLst>
      <p:tags r:id="rId1"/>
    </p:custDataLst>
    <p:extLst>
      <p:ext uri="{BB962C8B-B14F-4D97-AF65-F5344CB8AC3E}">
        <p14:creationId xmlns:p14="http://schemas.microsoft.com/office/powerpoint/2010/main" val="102186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25"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5</a:t>
            </a:fld>
            <a:endParaRPr lang="en"/>
          </a:p>
        </p:txBody>
      </p:sp>
      <p:sp>
        <p:nvSpPr>
          <p:cNvPr id="9" name="Google Shape;88;p12">
            <a:extLst>
              <a:ext uri="{FF2B5EF4-FFF2-40B4-BE49-F238E27FC236}">
                <a16:creationId xmlns:a16="http://schemas.microsoft.com/office/drawing/2014/main" id="{4E0A770E-0363-CB30-A4BE-470B670DC4B8}"/>
              </a:ext>
            </a:extLst>
          </p:cNvPr>
          <p:cNvSpPr txBox="1">
            <a:spLocks/>
          </p:cNvSpPr>
          <p:nvPr/>
        </p:nvSpPr>
        <p:spPr>
          <a:xfrm>
            <a:off x="344519" y="6890"/>
            <a:ext cx="11354422" cy="17204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Instead ..</a:t>
            </a:r>
            <a:br>
              <a:rPr lang="en-US" b="1" dirty="0">
                <a:solidFill>
                  <a:schemeClr val="bg2"/>
                </a:solidFill>
              </a:rPr>
            </a:br>
            <a:r>
              <a:rPr lang="en-US" b="1" dirty="0">
                <a:solidFill>
                  <a:schemeClr val="bg2"/>
                </a:solidFill>
              </a:rPr>
              <a:t>Using existing infrastructure with minimal invasion can enable many retrofitting applications</a:t>
            </a:r>
            <a:endParaRPr lang="en-US" dirty="0"/>
          </a:p>
        </p:txBody>
      </p:sp>
      <p:grpSp>
        <p:nvGrpSpPr>
          <p:cNvPr id="2" name="Group 1">
            <a:extLst>
              <a:ext uri="{FF2B5EF4-FFF2-40B4-BE49-F238E27FC236}">
                <a16:creationId xmlns:a16="http://schemas.microsoft.com/office/drawing/2014/main" id="{DAE552E3-6065-2E32-79A9-C445A4BF8B20}"/>
              </a:ext>
            </a:extLst>
          </p:cNvPr>
          <p:cNvGrpSpPr/>
          <p:nvPr/>
        </p:nvGrpSpPr>
        <p:grpSpPr>
          <a:xfrm>
            <a:off x="11373654" y="0"/>
            <a:ext cx="818346" cy="793295"/>
            <a:chOff x="1508065" y="4022802"/>
            <a:chExt cx="841783" cy="905733"/>
          </a:xfrm>
        </p:grpSpPr>
        <p:pic>
          <p:nvPicPr>
            <p:cNvPr id="3" name="Picture 10" descr="Translation Requests | Center for American English Language &amp; Culture">
              <a:extLst>
                <a:ext uri="{FF2B5EF4-FFF2-40B4-BE49-F238E27FC236}">
                  <a16:creationId xmlns:a16="http://schemas.microsoft.com/office/drawing/2014/main" id="{6B91C328-CB8A-86B5-E50F-3E2343A5FD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08FC02-01A4-6709-CDD5-9E43F5050D81}"/>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pic>
        <p:nvPicPr>
          <p:cNvPr id="4102" name="Picture 6" descr="Aqara Door and Window Sensor - Homesmart Singapore">
            <a:extLst>
              <a:ext uri="{FF2B5EF4-FFF2-40B4-BE49-F238E27FC236}">
                <a16:creationId xmlns:a16="http://schemas.microsoft.com/office/drawing/2014/main" id="{24AE164D-ED0C-1E03-79FF-2C875A491B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266" y="2271368"/>
            <a:ext cx="2716268" cy="271626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D910B14-393F-B5A6-B041-906D34F90A9D}"/>
              </a:ext>
            </a:extLst>
          </p:cNvPr>
          <p:cNvGrpSpPr/>
          <p:nvPr/>
        </p:nvGrpSpPr>
        <p:grpSpPr>
          <a:xfrm>
            <a:off x="12799175" y="1883441"/>
            <a:ext cx="3093475" cy="4051262"/>
            <a:chOff x="9098525" y="2717872"/>
            <a:chExt cx="3093475" cy="4051262"/>
          </a:xfrm>
        </p:grpSpPr>
        <p:sp>
          <p:nvSpPr>
            <p:cNvPr id="8" name="TextBox 7">
              <a:extLst>
                <a:ext uri="{FF2B5EF4-FFF2-40B4-BE49-F238E27FC236}">
                  <a16:creationId xmlns:a16="http://schemas.microsoft.com/office/drawing/2014/main" id="{37157547-6075-EC8A-AA71-D96C7F219198}"/>
                </a:ext>
              </a:extLst>
            </p:cNvPr>
            <p:cNvSpPr txBox="1"/>
            <p:nvPr/>
          </p:nvSpPr>
          <p:spPr>
            <a:xfrm>
              <a:off x="9098525" y="5199474"/>
              <a:ext cx="3093475" cy="1569660"/>
            </a:xfrm>
            <a:prstGeom prst="rect">
              <a:avLst/>
            </a:prstGeom>
            <a:noFill/>
          </p:spPr>
          <p:txBody>
            <a:bodyPr wrap="square" rtlCol="0">
              <a:spAutoFit/>
            </a:bodyPr>
            <a:lstStyle/>
            <a:p>
              <a:r>
                <a:rPr lang="en-US" sz="2400" dirty="0">
                  <a:solidFill>
                    <a:srgbClr val="00B0F0"/>
                  </a:solidFill>
                </a:rPr>
                <a:t>Battery-powered devices can upgrade to energy-harvesting!</a:t>
              </a:r>
            </a:p>
            <a:p>
              <a:endParaRPr lang="en-US" sz="2400" dirty="0"/>
            </a:p>
          </p:txBody>
        </p:sp>
        <p:pic>
          <p:nvPicPr>
            <p:cNvPr id="14" name="Picture 13" descr="A picture containing text&#10;&#10;Description automatically generated">
              <a:extLst>
                <a:ext uri="{FF2B5EF4-FFF2-40B4-BE49-F238E27FC236}">
                  <a16:creationId xmlns:a16="http://schemas.microsoft.com/office/drawing/2014/main" id="{5BA2FDB8-851D-9991-91DA-DEF4D09527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9600" y="3252329"/>
              <a:ext cx="1858588" cy="1858588"/>
            </a:xfrm>
            <a:prstGeom prst="rect">
              <a:avLst/>
            </a:prstGeom>
          </p:spPr>
        </p:pic>
        <p:pic>
          <p:nvPicPr>
            <p:cNvPr id="15" name="Picture 14">
              <a:extLst>
                <a:ext uri="{FF2B5EF4-FFF2-40B4-BE49-F238E27FC236}">
                  <a16:creationId xmlns:a16="http://schemas.microsoft.com/office/drawing/2014/main" id="{C271FDA5-6344-DF6D-497F-6A91DA4443A1}"/>
                </a:ext>
              </a:extLst>
            </p:cNvPr>
            <p:cNvPicPr>
              <a:picLocks noChangeAspect="1"/>
            </p:cNvPicPr>
            <p:nvPr/>
          </p:nvPicPr>
          <p:blipFill rotWithShape="1">
            <a:blip r:embed="rId7"/>
            <a:srcRect t="14379" b="15639"/>
            <a:stretch/>
          </p:blipFill>
          <p:spPr>
            <a:xfrm>
              <a:off x="9098525" y="2717872"/>
              <a:ext cx="1592382" cy="1015167"/>
            </a:xfrm>
            <a:prstGeom prst="rect">
              <a:avLst/>
            </a:prstGeom>
          </p:spPr>
        </p:pic>
      </p:grpSp>
      <p:pic>
        <p:nvPicPr>
          <p:cNvPr id="4100" name="Picture 4" descr="MCP9808 High Accuracy I2C Temperature Sensor Breakout Board">
            <a:extLst>
              <a:ext uri="{FF2B5EF4-FFF2-40B4-BE49-F238E27FC236}">
                <a16:creationId xmlns:a16="http://schemas.microsoft.com/office/drawing/2014/main" id="{CB2D9C7D-AEAE-DA8F-D5D1-7E5291CF99B6}"/>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20812" t="24762" r="19683" b="24762"/>
          <a:stretch/>
        </p:blipFill>
        <p:spPr bwMode="auto">
          <a:xfrm rot="21374340">
            <a:off x="-1701313" y="2399520"/>
            <a:ext cx="1191986" cy="75886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Safety Technology International Fire Extinguisher Alarm STI-6200">
            <a:extLst>
              <a:ext uri="{FF2B5EF4-FFF2-40B4-BE49-F238E27FC236}">
                <a16:creationId xmlns:a16="http://schemas.microsoft.com/office/drawing/2014/main" id="{6FABDC0A-93AF-0E60-5B20-4635D7BFDF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7590" y="2217719"/>
            <a:ext cx="2927110" cy="292711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6AA11CDC-21A4-0ADD-299D-1BFC5D07C841}"/>
              </a:ext>
            </a:extLst>
          </p:cNvPr>
          <p:cNvGrpSpPr/>
          <p:nvPr/>
        </p:nvGrpSpPr>
        <p:grpSpPr>
          <a:xfrm>
            <a:off x="238410" y="3357247"/>
            <a:ext cx="4580371" cy="3066779"/>
            <a:chOff x="238410" y="3357247"/>
            <a:chExt cx="4580371" cy="3066779"/>
          </a:xfrm>
        </p:grpSpPr>
        <p:sp>
          <p:nvSpPr>
            <p:cNvPr id="10" name="TextBox 9">
              <a:extLst>
                <a:ext uri="{FF2B5EF4-FFF2-40B4-BE49-F238E27FC236}">
                  <a16:creationId xmlns:a16="http://schemas.microsoft.com/office/drawing/2014/main" id="{73B69013-8871-223D-59E9-06AE86CB18B3}"/>
                </a:ext>
              </a:extLst>
            </p:cNvPr>
            <p:cNvSpPr txBox="1"/>
            <p:nvPr/>
          </p:nvSpPr>
          <p:spPr>
            <a:xfrm>
              <a:off x="238410" y="5500696"/>
              <a:ext cx="4580371" cy="923330"/>
            </a:xfrm>
            <a:prstGeom prst="rect">
              <a:avLst/>
            </a:prstGeom>
            <a:noFill/>
          </p:spPr>
          <p:txBody>
            <a:bodyPr wrap="square" rtlCol="0">
              <a:spAutoFit/>
            </a:bodyPr>
            <a:lstStyle/>
            <a:p>
              <a:r>
                <a:rPr lang="en-US" dirty="0">
                  <a:solidFill>
                    <a:srgbClr val="00B0F0"/>
                  </a:solidFill>
                </a:rPr>
                <a:t>Users can add a new sensor with the device which the manufacturer does not provide</a:t>
              </a:r>
              <a:endParaRPr lang="en-US" dirty="0"/>
            </a:p>
          </p:txBody>
        </p:sp>
        <p:sp>
          <p:nvSpPr>
            <p:cNvPr id="6" name="TextBox 5">
              <a:extLst>
                <a:ext uri="{FF2B5EF4-FFF2-40B4-BE49-F238E27FC236}">
                  <a16:creationId xmlns:a16="http://schemas.microsoft.com/office/drawing/2014/main" id="{A9BAAD75-6A9D-A8EB-49A6-8F1439922229}"/>
                </a:ext>
              </a:extLst>
            </p:cNvPr>
            <p:cNvSpPr txBox="1"/>
            <p:nvPr/>
          </p:nvSpPr>
          <p:spPr>
            <a:xfrm>
              <a:off x="238410" y="3357247"/>
              <a:ext cx="2087931" cy="1569660"/>
            </a:xfrm>
            <a:prstGeom prst="rect">
              <a:avLst/>
            </a:prstGeom>
            <a:solidFill>
              <a:schemeClr val="bg1"/>
            </a:solidFill>
            <a:ln>
              <a:solidFill>
                <a:schemeClr val="tx1"/>
              </a:solidFill>
            </a:ln>
          </p:spPr>
          <p:txBody>
            <a:bodyPr wrap="square" rtlCol="0">
              <a:spAutoFit/>
            </a:bodyPr>
            <a:lstStyle/>
            <a:p>
              <a:r>
                <a:rPr lang="en-US" sz="1200" dirty="0"/>
                <a:t>{</a:t>
              </a:r>
            </a:p>
            <a:p>
              <a:r>
                <a:rPr lang="en-US" sz="1200" dirty="0" err="1"/>
                <a:t>tamper_sensor</a:t>
              </a:r>
              <a:r>
                <a:rPr lang="en-US" sz="1200" dirty="0"/>
                <a:t>:</a:t>
              </a:r>
              <a:br>
                <a:rPr lang="en-US" sz="1200" dirty="0"/>
              </a:br>
              <a:r>
                <a:rPr lang="en-US" sz="1200" dirty="0"/>
                <a:t>      </a:t>
              </a:r>
              <a:r>
                <a:rPr lang="en-US" sz="1200" dirty="0" err="1"/>
                <a:t>movement_detected</a:t>
              </a:r>
              <a:r>
                <a:rPr lang="en-US" sz="1200" dirty="0"/>
                <a:t>: 0</a:t>
              </a:r>
            </a:p>
            <a:p>
              <a:r>
                <a:rPr lang="en-US" sz="1200" dirty="0"/>
                <a:t>   _</a:t>
              </a:r>
              <a:r>
                <a:rPr lang="en-US" sz="1200" dirty="0" err="1">
                  <a:solidFill>
                    <a:srgbClr val="0070C0"/>
                  </a:solidFill>
                </a:rPr>
                <a:t>storage_condition</a:t>
              </a:r>
              <a:r>
                <a:rPr lang="en-US" sz="1200" dirty="0"/>
                <a:t>:</a:t>
              </a:r>
            </a:p>
            <a:p>
              <a:r>
                <a:rPr lang="en-US" sz="1200" dirty="0"/>
                <a:t>              {</a:t>
              </a:r>
              <a:br>
                <a:rPr lang="en-US" sz="1200" dirty="0"/>
              </a:br>
              <a:r>
                <a:rPr lang="en-US" sz="1200" dirty="0"/>
                <a:t>              </a:t>
              </a:r>
              <a:r>
                <a:rPr lang="en-US" sz="1200" dirty="0">
                  <a:solidFill>
                    <a:srgbClr val="FF0000"/>
                  </a:solidFill>
                </a:rPr>
                <a:t>temperature:</a:t>
              </a:r>
              <a:r>
                <a:rPr lang="en-US" sz="1200" dirty="0"/>
                <a:t> 30 ℃</a:t>
              </a:r>
            </a:p>
            <a:p>
              <a:r>
                <a:rPr lang="en-US" sz="1200" dirty="0"/>
                <a:t>              } </a:t>
              </a:r>
            </a:p>
            <a:p>
              <a:r>
                <a:rPr lang="en-US" sz="1200" dirty="0"/>
                <a:t>}</a:t>
              </a:r>
            </a:p>
          </p:txBody>
        </p:sp>
      </p:grpSp>
      <p:grpSp>
        <p:nvGrpSpPr>
          <p:cNvPr id="26" name="Group 25">
            <a:extLst>
              <a:ext uri="{FF2B5EF4-FFF2-40B4-BE49-F238E27FC236}">
                <a16:creationId xmlns:a16="http://schemas.microsoft.com/office/drawing/2014/main" id="{C11F8150-85E6-DF99-4ADE-FAE9EED8CA92}"/>
              </a:ext>
            </a:extLst>
          </p:cNvPr>
          <p:cNvGrpSpPr/>
          <p:nvPr/>
        </p:nvGrpSpPr>
        <p:grpSpPr>
          <a:xfrm>
            <a:off x="5417717" y="3429000"/>
            <a:ext cx="3088728" cy="2686163"/>
            <a:chOff x="5417717" y="3429000"/>
            <a:chExt cx="3088728" cy="2686163"/>
          </a:xfrm>
        </p:grpSpPr>
        <p:sp>
          <p:nvSpPr>
            <p:cNvPr id="7" name="TextBox 6">
              <a:extLst>
                <a:ext uri="{FF2B5EF4-FFF2-40B4-BE49-F238E27FC236}">
                  <a16:creationId xmlns:a16="http://schemas.microsoft.com/office/drawing/2014/main" id="{B4D07782-F4F0-3DE0-AA56-7A0BDD6770AE}"/>
                </a:ext>
              </a:extLst>
            </p:cNvPr>
            <p:cNvSpPr txBox="1"/>
            <p:nvPr/>
          </p:nvSpPr>
          <p:spPr>
            <a:xfrm>
              <a:off x="5417717" y="5468832"/>
              <a:ext cx="3034586" cy="646331"/>
            </a:xfrm>
            <a:prstGeom prst="rect">
              <a:avLst/>
            </a:prstGeom>
            <a:noFill/>
          </p:spPr>
          <p:txBody>
            <a:bodyPr wrap="square" rtlCol="0">
              <a:spAutoFit/>
            </a:bodyPr>
            <a:lstStyle/>
            <a:p>
              <a:r>
                <a:rPr lang="en-US" dirty="0">
                  <a:solidFill>
                    <a:srgbClr val="00B0F0"/>
                  </a:solidFill>
                </a:rPr>
                <a:t>Important metadata can be attached</a:t>
              </a:r>
            </a:p>
          </p:txBody>
        </p:sp>
        <p:sp>
          <p:nvSpPr>
            <p:cNvPr id="12" name="TextBox 11">
              <a:extLst>
                <a:ext uri="{FF2B5EF4-FFF2-40B4-BE49-F238E27FC236}">
                  <a16:creationId xmlns:a16="http://schemas.microsoft.com/office/drawing/2014/main" id="{DD027DCF-ADA7-22C0-4D41-569259900262}"/>
                </a:ext>
              </a:extLst>
            </p:cNvPr>
            <p:cNvSpPr txBox="1"/>
            <p:nvPr/>
          </p:nvSpPr>
          <p:spPr>
            <a:xfrm>
              <a:off x="5916896" y="3429000"/>
              <a:ext cx="2589549" cy="1569660"/>
            </a:xfrm>
            <a:prstGeom prst="rect">
              <a:avLst/>
            </a:prstGeom>
            <a:solidFill>
              <a:schemeClr val="bg1"/>
            </a:solidFill>
            <a:ln>
              <a:solidFill>
                <a:schemeClr val="tx1"/>
              </a:solidFill>
            </a:ln>
          </p:spPr>
          <p:txBody>
            <a:bodyPr wrap="square" rtlCol="0">
              <a:spAutoFit/>
            </a:bodyPr>
            <a:lstStyle/>
            <a:p>
              <a:r>
                <a:rPr lang="en-US" sz="1200" dirty="0"/>
                <a:t>{</a:t>
              </a:r>
            </a:p>
            <a:p>
              <a:r>
                <a:rPr lang="en-US" sz="1200" dirty="0" err="1"/>
                <a:t>door_sensor</a:t>
              </a:r>
              <a:r>
                <a:rPr lang="en-US" sz="1200" dirty="0"/>
                <a:t>:</a:t>
              </a:r>
            </a:p>
            <a:p>
              <a:r>
                <a:rPr lang="en-US" sz="1200" dirty="0">
                  <a:solidFill>
                    <a:srgbClr val="0070C0"/>
                  </a:solidFill>
                </a:rPr>
                <a:t>   _metadata:</a:t>
              </a:r>
            </a:p>
            <a:p>
              <a:r>
                <a:rPr lang="en-US" sz="1200" dirty="0"/>
                <a:t>                   {</a:t>
              </a:r>
            </a:p>
            <a:p>
              <a:r>
                <a:rPr lang="en-US" sz="1200" dirty="0"/>
                <a:t>                   category: </a:t>
              </a:r>
              <a:r>
                <a:rPr lang="en-US" sz="1200" dirty="0">
                  <a:solidFill>
                    <a:srgbClr val="FF0000"/>
                  </a:solidFill>
                </a:rPr>
                <a:t>“cabinet”</a:t>
              </a:r>
            </a:p>
            <a:p>
              <a:r>
                <a:rPr lang="en-US" sz="1200" dirty="0"/>
                <a:t>                   location: </a:t>
              </a:r>
              <a:r>
                <a:rPr lang="en-US" sz="1200" dirty="0">
                  <a:solidFill>
                    <a:srgbClr val="FF0000"/>
                  </a:solidFill>
                </a:rPr>
                <a:t>“</a:t>
              </a:r>
              <a:r>
                <a:rPr lang="en-US" sz="1200" dirty="0" err="1">
                  <a:solidFill>
                    <a:srgbClr val="FF0000"/>
                  </a:solidFill>
                </a:rPr>
                <a:t>living_room</a:t>
              </a:r>
              <a:r>
                <a:rPr lang="en-US" sz="1200" dirty="0"/>
                <a:t>”</a:t>
              </a:r>
            </a:p>
            <a:p>
              <a:r>
                <a:rPr lang="en-US" sz="1200" dirty="0"/>
                <a:t>                   } </a:t>
              </a:r>
            </a:p>
            <a:p>
              <a:r>
                <a:rPr lang="en-US" sz="1200" dirty="0"/>
                <a:t>}</a:t>
              </a:r>
            </a:p>
          </p:txBody>
        </p:sp>
      </p:grpSp>
      <p:pic>
        <p:nvPicPr>
          <p:cNvPr id="21" name="Picture 20">
            <a:extLst>
              <a:ext uri="{FF2B5EF4-FFF2-40B4-BE49-F238E27FC236}">
                <a16:creationId xmlns:a16="http://schemas.microsoft.com/office/drawing/2014/main" id="{B237EFA7-F526-A3A0-A8BB-78D83101E42A}"/>
              </a:ext>
            </a:extLst>
          </p:cNvPr>
          <p:cNvPicPr>
            <a:picLocks noChangeAspect="1"/>
          </p:cNvPicPr>
          <p:nvPr/>
        </p:nvPicPr>
        <p:blipFill rotWithShape="1">
          <a:blip r:embed="rId11"/>
          <a:srcRect r="44112" b="723"/>
          <a:stretch/>
        </p:blipFill>
        <p:spPr>
          <a:xfrm>
            <a:off x="8961810" y="2271368"/>
            <a:ext cx="2718434" cy="2716268"/>
          </a:xfrm>
          <a:prstGeom prst="rect">
            <a:avLst/>
          </a:prstGeom>
        </p:spPr>
      </p:pic>
      <p:grpSp>
        <p:nvGrpSpPr>
          <p:cNvPr id="27" name="Group 26">
            <a:extLst>
              <a:ext uri="{FF2B5EF4-FFF2-40B4-BE49-F238E27FC236}">
                <a16:creationId xmlns:a16="http://schemas.microsoft.com/office/drawing/2014/main" id="{C1765D86-4F09-0A2A-02F7-05CA7191D71F}"/>
              </a:ext>
            </a:extLst>
          </p:cNvPr>
          <p:cNvGrpSpPr/>
          <p:nvPr/>
        </p:nvGrpSpPr>
        <p:grpSpPr>
          <a:xfrm>
            <a:off x="9088508" y="3417976"/>
            <a:ext cx="3034586" cy="2729051"/>
            <a:chOff x="9088508" y="3417976"/>
            <a:chExt cx="3034586" cy="2729051"/>
          </a:xfrm>
        </p:grpSpPr>
        <p:sp>
          <p:nvSpPr>
            <p:cNvPr id="23" name="TextBox 22">
              <a:extLst>
                <a:ext uri="{FF2B5EF4-FFF2-40B4-BE49-F238E27FC236}">
                  <a16:creationId xmlns:a16="http://schemas.microsoft.com/office/drawing/2014/main" id="{D535E58D-A722-6986-4E12-14A9261B4E73}"/>
                </a:ext>
              </a:extLst>
            </p:cNvPr>
            <p:cNvSpPr txBox="1"/>
            <p:nvPr/>
          </p:nvSpPr>
          <p:spPr>
            <a:xfrm>
              <a:off x="9622523" y="3417976"/>
              <a:ext cx="2431649" cy="1569660"/>
            </a:xfrm>
            <a:prstGeom prst="rect">
              <a:avLst/>
            </a:prstGeom>
            <a:solidFill>
              <a:schemeClr val="bg1"/>
            </a:solidFill>
            <a:ln>
              <a:solidFill>
                <a:schemeClr val="tx1"/>
              </a:solidFill>
            </a:ln>
          </p:spPr>
          <p:txBody>
            <a:bodyPr wrap="square" rtlCol="0">
              <a:spAutoFit/>
            </a:bodyPr>
            <a:lstStyle/>
            <a:p>
              <a:r>
                <a:rPr lang="en-US" sz="1200" dirty="0"/>
                <a:t>{</a:t>
              </a:r>
            </a:p>
            <a:p>
              <a:r>
                <a:rPr lang="en-US" sz="1200" dirty="0" err="1"/>
                <a:t>freezer_sensor</a:t>
              </a:r>
              <a:r>
                <a:rPr lang="en-US" sz="1200" dirty="0"/>
                <a:t>: </a:t>
              </a:r>
              <a:br>
                <a:rPr lang="en-US" sz="1200" dirty="0"/>
              </a:br>
              <a:r>
                <a:rPr lang="en-US" sz="1200" dirty="0"/>
                <a:t>     temp: 0℃</a:t>
              </a:r>
            </a:p>
            <a:p>
              <a:r>
                <a:rPr lang="en-US" sz="1200" dirty="0">
                  <a:solidFill>
                    <a:srgbClr val="0070C0"/>
                  </a:solidFill>
                </a:rPr>
                <a:t>   _expiration:</a:t>
              </a:r>
            </a:p>
            <a:p>
              <a:r>
                <a:rPr lang="en-US" sz="1200" dirty="0"/>
                <a:t>                   {</a:t>
              </a:r>
              <a:br>
                <a:rPr lang="en-US" sz="1200" dirty="0"/>
              </a:br>
              <a:r>
                <a:rPr lang="en-US" sz="1200" dirty="0">
                  <a:solidFill>
                    <a:srgbClr val="FF0000"/>
                  </a:solidFill>
                </a:rPr>
                <a:t>                   “Expires in 2 days!”</a:t>
              </a:r>
            </a:p>
            <a:p>
              <a:r>
                <a:rPr lang="en-US" sz="1200" dirty="0"/>
                <a:t>                   } </a:t>
              </a:r>
            </a:p>
            <a:p>
              <a:r>
                <a:rPr lang="en-US" sz="1200" dirty="0"/>
                <a:t>}</a:t>
              </a:r>
            </a:p>
          </p:txBody>
        </p:sp>
        <p:sp>
          <p:nvSpPr>
            <p:cNvPr id="24" name="TextBox 23">
              <a:extLst>
                <a:ext uri="{FF2B5EF4-FFF2-40B4-BE49-F238E27FC236}">
                  <a16:creationId xmlns:a16="http://schemas.microsoft.com/office/drawing/2014/main" id="{5F878637-DABF-A629-DCA1-4D49F3515C42}"/>
                </a:ext>
              </a:extLst>
            </p:cNvPr>
            <p:cNvSpPr txBox="1"/>
            <p:nvPr/>
          </p:nvSpPr>
          <p:spPr>
            <a:xfrm>
              <a:off x="9088508" y="5500696"/>
              <a:ext cx="3034586" cy="646331"/>
            </a:xfrm>
            <a:prstGeom prst="rect">
              <a:avLst/>
            </a:prstGeom>
            <a:noFill/>
          </p:spPr>
          <p:txBody>
            <a:bodyPr wrap="square" rtlCol="0">
              <a:spAutoFit/>
            </a:bodyPr>
            <a:lstStyle/>
            <a:p>
              <a:r>
                <a:rPr lang="en-US" dirty="0">
                  <a:solidFill>
                    <a:srgbClr val="00B0F0"/>
                  </a:solidFill>
                </a:rPr>
                <a:t>Product specific information can be advertised</a:t>
              </a:r>
            </a:p>
          </p:txBody>
        </p:sp>
      </p:grpSp>
    </p:spTree>
    <p:custDataLst>
      <p:tags r:id="rId1"/>
    </p:custDataLst>
    <p:extLst>
      <p:ext uri="{BB962C8B-B14F-4D97-AF65-F5344CB8AC3E}">
        <p14:creationId xmlns:p14="http://schemas.microsoft.com/office/powerpoint/2010/main" val="47219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6</a:t>
            </a:fld>
            <a:endParaRPr lang="en"/>
          </a:p>
        </p:txBody>
      </p:sp>
      <p:sp>
        <p:nvSpPr>
          <p:cNvPr id="2" name="Google Shape;88;p12">
            <a:extLst>
              <a:ext uri="{FF2B5EF4-FFF2-40B4-BE49-F238E27FC236}">
                <a16:creationId xmlns:a16="http://schemas.microsoft.com/office/drawing/2014/main" id="{6AC7E285-8F21-E77F-9B47-A7F55A853980}"/>
              </a:ext>
            </a:extLst>
          </p:cNvPr>
          <p:cNvSpPr txBox="1">
            <a:spLocks/>
          </p:cNvSpPr>
          <p:nvPr/>
        </p:nvSpPr>
        <p:spPr>
          <a:xfrm>
            <a:off x="595770" y="-9334"/>
            <a:ext cx="11373653" cy="10691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But without completely new devices, how can we upgrade an IoT system with new functionality?</a:t>
            </a:r>
            <a:endParaRPr lang="en-US" dirty="0"/>
          </a:p>
        </p:txBody>
      </p:sp>
      <p:sp>
        <p:nvSpPr>
          <p:cNvPr id="4" name="TextBox 3">
            <a:extLst>
              <a:ext uri="{FF2B5EF4-FFF2-40B4-BE49-F238E27FC236}">
                <a16:creationId xmlns:a16="http://schemas.microsoft.com/office/drawing/2014/main" id="{C465F0D0-7411-7EEA-878B-05BBB6592FBC}"/>
              </a:ext>
            </a:extLst>
          </p:cNvPr>
          <p:cNvSpPr txBox="1"/>
          <p:nvPr/>
        </p:nvSpPr>
        <p:spPr>
          <a:xfrm>
            <a:off x="595770" y="1669172"/>
            <a:ext cx="7503770" cy="830997"/>
          </a:xfrm>
          <a:prstGeom prst="rect">
            <a:avLst/>
          </a:prstGeom>
          <a:noFill/>
          <a:ln w="19050">
            <a:solidFill>
              <a:srgbClr val="C00000"/>
            </a:solidFill>
          </a:ln>
        </p:spPr>
        <p:txBody>
          <a:bodyPr wrap="square" rtlCol="0">
            <a:spAutoFit/>
          </a:bodyPr>
          <a:lstStyle/>
          <a:p>
            <a:r>
              <a:rPr lang="en-US" sz="2400" dirty="0">
                <a:solidFill>
                  <a:srgbClr val="00B050"/>
                </a:solidFill>
              </a:rPr>
              <a:t>Observation 1: </a:t>
            </a:r>
            <a:r>
              <a:rPr lang="en-US" sz="2400" dirty="0"/>
              <a:t>Many devices report battery readings with sensor data</a:t>
            </a:r>
          </a:p>
        </p:txBody>
      </p:sp>
      <p:grpSp>
        <p:nvGrpSpPr>
          <p:cNvPr id="3" name="Group 2">
            <a:extLst>
              <a:ext uri="{FF2B5EF4-FFF2-40B4-BE49-F238E27FC236}">
                <a16:creationId xmlns:a16="http://schemas.microsoft.com/office/drawing/2014/main" id="{B29DFAA2-D69B-EFE5-A8F5-ABB1F7043440}"/>
              </a:ext>
            </a:extLst>
          </p:cNvPr>
          <p:cNvGrpSpPr/>
          <p:nvPr/>
        </p:nvGrpSpPr>
        <p:grpSpPr>
          <a:xfrm>
            <a:off x="11373654" y="0"/>
            <a:ext cx="818346" cy="793295"/>
            <a:chOff x="1508065" y="4022802"/>
            <a:chExt cx="841783" cy="905733"/>
          </a:xfrm>
        </p:grpSpPr>
        <p:pic>
          <p:nvPicPr>
            <p:cNvPr id="9" name="Picture 10" descr="Translation Requests | Center for American English Language &amp; Culture">
              <a:extLst>
                <a:ext uri="{FF2B5EF4-FFF2-40B4-BE49-F238E27FC236}">
                  <a16:creationId xmlns:a16="http://schemas.microsoft.com/office/drawing/2014/main" id="{D57B1768-577F-BB70-4857-75E6C3F77D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DAB740-E8E6-6BD8-C169-222EA795BFAB}"/>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grpSp>
        <p:nvGrpSpPr>
          <p:cNvPr id="17" name="Group 16">
            <a:extLst>
              <a:ext uri="{FF2B5EF4-FFF2-40B4-BE49-F238E27FC236}">
                <a16:creationId xmlns:a16="http://schemas.microsoft.com/office/drawing/2014/main" id="{FC965C5A-AE54-D7DE-75C0-F61E624E4BE5}"/>
              </a:ext>
            </a:extLst>
          </p:cNvPr>
          <p:cNvGrpSpPr/>
          <p:nvPr/>
        </p:nvGrpSpPr>
        <p:grpSpPr>
          <a:xfrm>
            <a:off x="8655407" y="1387366"/>
            <a:ext cx="2563141" cy="4751429"/>
            <a:chOff x="7393835" y="-16445"/>
            <a:chExt cx="2295911" cy="3954793"/>
          </a:xfrm>
        </p:grpSpPr>
        <p:pic>
          <p:nvPicPr>
            <p:cNvPr id="12" name="Picture 11" descr="Chart, line chart&#10;&#10;Description automatically generated">
              <a:extLst>
                <a:ext uri="{FF2B5EF4-FFF2-40B4-BE49-F238E27FC236}">
                  <a16:creationId xmlns:a16="http://schemas.microsoft.com/office/drawing/2014/main" id="{16F693F3-7BE1-8FE5-25C9-9464258BE467}"/>
                </a:ext>
              </a:extLst>
            </p:cNvPr>
            <p:cNvPicPr>
              <a:picLocks noChangeAspect="1"/>
            </p:cNvPicPr>
            <p:nvPr/>
          </p:nvPicPr>
          <p:blipFill rotWithShape="1">
            <a:blip r:embed="rId5"/>
            <a:srcRect t="5552" b="14852"/>
            <a:stretch/>
          </p:blipFill>
          <p:spPr>
            <a:xfrm>
              <a:off x="7393835" y="-16445"/>
              <a:ext cx="2295911" cy="3954793"/>
            </a:xfrm>
            <a:prstGeom prst="rect">
              <a:avLst/>
            </a:prstGeom>
          </p:spPr>
        </p:pic>
        <p:sp>
          <p:nvSpPr>
            <p:cNvPr id="16" name="Oval 15">
              <a:extLst>
                <a:ext uri="{FF2B5EF4-FFF2-40B4-BE49-F238E27FC236}">
                  <a16:creationId xmlns:a16="http://schemas.microsoft.com/office/drawing/2014/main" id="{17ABB23D-D8D8-EF4A-21D5-0B13DB91A728}"/>
                </a:ext>
              </a:extLst>
            </p:cNvPr>
            <p:cNvSpPr/>
            <p:nvPr/>
          </p:nvSpPr>
          <p:spPr>
            <a:xfrm>
              <a:off x="7393835" y="3429000"/>
              <a:ext cx="1292965" cy="346364"/>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grpSp>
        <p:nvGrpSpPr>
          <p:cNvPr id="7" name="Group 6">
            <a:extLst>
              <a:ext uri="{FF2B5EF4-FFF2-40B4-BE49-F238E27FC236}">
                <a16:creationId xmlns:a16="http://schemas.microsoft.com/office/drawing/2014/main" id="{A056C699-EC3D-2327-6E63-8888E32B965E}"/>
              </a:ext>
            </a:extLst>
          </p:cNvPr>
          <p:cNvGrpSpPr/>
          <p:nvPr/>
        </p:nvGrpSpPr>
        <p:grpSpPr>
          <a:xfrm>
            <a:off x="595770" y="2966377"/>
            <a:ext cx="6692900" cy="3505200"/>
            <a:chOff x="1001205" y="3112876"/>
            <a:chExt cx="6692900" cy="3505200"/>
          </a:xfrm>
        </p:grpSpPr>
        <p:grpSp>
          <p:nvGrpSpPr>
            <p:cNvPr id="21" name="Group 20">
              <a:extLst>
                <a:ext uri="{FF2B5EF4-FFF2-40B4-BE49-F238E27FC236}">
                  <a16:creationId xmlns:a16="http://schemas.microsoft.com/office/drawing/2014/main" id="{0D013F27-9DCE-B5E9-FAFB-309D97B99AEC}"/>
                </a:ext>
              </a:extLst>
            </p:cNvPr>
            <p:cNvGrpSpPr/>
            <p:nvPr/>
          </p:nvGrpSpPr>
          <p:grpSpPr>
            <a:xfrm>
              <a:off x="1001205" y="3112876"/>
              <a:ext cx="6692900" cy="3505200"/>
              <a:chOff x="811066" y="3251577"/>
              <a:chExt cx="6692900" cy="3505200"/>
            </a:xfrm>
          </p:grpSpPr>
          <p:pic>
            <p:nvPicPr>
              <p:cNvPr id="19" name="Picture 18" descr="Graphical user interface, application&#10;&#10;Description automatically generated">
                <a:extLst>
                  <a:ext uri="{FF2B5EF4-FFF2-40B4-BE49-F238E27FC236}">
                    <a16:creationId xmlns:a16="http://schemas.microsoft.com/office/drawing/2014/main" id="{77D659F4-29F6-1F9F-0F7C-4DEE0C3B23F7}"/>
                  </a:ext>
                </a:extLst>
              </p:cNvPr>
              <p:cNvPicPr>
                <a:picLocks noChangeAspect="1"/>
              </p:cNvPicPr>
              <p:nvPr/>
            </p:nvPicPr>
            <p:blipFill>
              <a:blip r:embed="rId6"/>
              <a:stretch>
                <a:fillRect/>
              </a:stretch>
            </p:blipFill>
            <p:spPr>
              <a:xfrm>
                <a:off x="811066" y="3251577"/>
                <a:ext cx="6692900" cy="3505200"/>
              </a:xfrm>
              <a:prstGeom prst="rect">
                <a:avLst/>
              </a:prstGeom>
            </p:spPr>
          </p:pic>
          <p:sp>
            <p:nvSpPr>
              <p:cNvPr id="20" name="Oval 19">
                <a:extLst>
                  <a:ext uri="{FF2B5EF4-FFF2-40B4-BE49-F238E27FC236}">
                    <a16:creationId xmlns:a16="http://schemas.microsoft.com/office/drawing/2014/main" id="{5164E2C3-4EB1-FF5B-18FD-0E0D12EA10B5}"/>
                  </a:ext>
                </a:extLst>
              </p:cNvPr>
              <p:cNvSpPr/>
              <p:nvPr/>
            </p:nvSpPr>
            <p:spPr>
              <a:xfrm>
                <a:off x="901563" y="4286164"/>
                <a:ext cx="2092035" cy="96981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6F9539AB-7A5C-87A5-A2D3-0D1680A56180}"/>
                </a:ext>
              </a:extLst>
            </p:cNvPr>
            <p:cNvSpPr/>
            <p:nvPr/>
          </p:nvSpPr>
          <p:spPr>
            <a:xfrm>
              <a:off x="1647569" y="4802659"/>
              <a:ext cx="980302" cy="1369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81859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E90732-C13D-0E97-2671-2F24F3CB7504}"/>
              </a:ext>
            </a:extLst>
          </p:cNvPr>
          <p:cNvSpPr>
            <a:spLocks noGrp="1"/>
          </p:cNvSpPr>
          <p:nvPr>
            <p:ph type="sldNum" idx="12"/>
          </p:nvPr>
        </p:nvSpPr>
        <p:spPr/>
        <p:txBody>
          <a:bodyPr/>
          <a:lstStyle/>
          <a:p>
            <a:fld id="{00000000-1234-1234-1234-123412341234}" type="slidenum">
              <a:rPr lang="en" smtClean="0"/>
              <a:pPr/>
              <a:t>7</a:t>
            </a:fld>
            <a:endParaRPr lang="en"/>
          </a:p>
        </p:txBody>
      </p:sp>
      <p:sp>
        <p:nvSpPr>
          <p:cNvPr id="2" name="Google Shape;88;p12">
            <a:extLst>
              <a:ext uri="{FF2B5EF4-FFF2-40B4-BE49-F238E27FC236}">
                <a16:creationId xmlns:a16="http://schemas.microsoft.com/office/drawing/2014/main" id="{6AC7E285-8F21-E77F-9B47-A7F55A853980}"/>
              </a:ext>
            </a:extLst>
          </p:cNvPr>
          <p:cNvSpPr txBox="1">
            <a:spLocks/>
          </p:cNvSpPr>
          <p:nvPr/>
        </p:nvSpPr>
        <p:spPr>
          <a:xfrm>
            <a:off x="325142" y="-12228"/>
            <a:ext cx="10840129" cy="7932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bg2"/>
                </a:solidFill>
              </a:rPr>
              <a:t>But without completely new devices, how can we upgrade an IoT device with new functionality?</a:t>
            </a:r>
            <a:endParaRPr lang="en-US" dirty="0"/>
          </a:p>
        </p:txBody>
      </p:sp>
      <p:grpSp>
        <p:nvGrpSpPr>
          <p:cNvPr id="3" name="Group 2">
            <a:extLst>
              <a:ext uri="{FF2B5EF4-FFF2-40B4-BE49-F238E27FC236}">
                <a16:creationId xmlns:a16="http://schemas.microsoft.com/office/drawing/2014/main" id="{B29DFAA2-D69B-EFE5-A8F5-ABB1F7043440}"/>
              </a:ext>
            </a:extLst>
          </p:cNvPr>
          <p:cNvGrpSpPr/>
          <p:nvPr/>
        </p:nvGrpSpPr>
        <p:grpSpPr>
          <a:xfrm>
            <a:off x="11373654" y="0"/>
            <a:ext cx="818346" cy="793295"/>
            <a:chOff x="1508065" y="4022802"/>
            <a:chExt cx="841783" cy="905733"/>
          </a:xfrm>
        </p:grpSpPr>
        <p:pic>
          <p:nvPicPr>
            <p:cNvPr id="9" name="Picture 10" descr="Translation Requests | Center for American English Language &amp; Culture">
              <a:extLst>
                <a:ext uri="{FF2B5EF4-FFF2-40B4-BE49-F238E27FC236}">
                  <a16:creationId xmlns:a16="http://schemas.microsoft.com/office/drawing/2014/main" id="{D57B1768-577F-BB70-4857-75E6C3F77D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DAB740-E8E6-6BD8-C169-222EA795BFAB}"/>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6" name="TextBox 5">
            <a:extLst>
              <a:ext uri="{FF2B5EF4-FFF2-40B4-BE49-F238E27FC236}">
                <a16:creationId xmlns:a16="http://schemas.microsoft.com/office/drawing/2014/main" id="{632E8B23-E60D-0A87-C193-6203686C24C2}"/>
              </a:ext>
            </a:extLst>
          </p:cNvPr>
          <p:cNvSpPr txBox="1"/>
          <p:nvPr/>
        </p:nvSpPr>
        <p:spPr>
          <a:xfrm>
            <a:off x="769680" y="2531525"/>
            <a:ext cx="6588383" cy="830997"/>
          </a:xfrm>
          <a:prstGeom prst="rect">
            <a:avLst/>
          </a:prstGeom>
          <a:noFill/>
          <a:ln w="22225">
            <a:solidFill>
              <a:srgbClr val="C00000"/>
            </a:solidFill>
          </a:ln>
        </p:spPr>
        <p:txBody>
          <a:bodyPr wrap="square" rtlCol="0">
            <a:spAutoFit/>
          </a:bodyPr>
          <a:lstStyle/>
          <a:p>
            <a:r>
              <a:rPr lang="en-US" sz="2400" dirty="0">
                <a:solidFill>
                  <a:srgbClr val="00B050"/>
                </a:solidFill>
              </a:rPr>
              <a:t>Observation 2: </a:t>
            </a:r>
            <a:r>
              <a:rPr lang="en-US" sz="2400" dirty="0"/>
              <a:t>Batteries are easily accessible and user-</a:t>
            </a:r>
            <a:r>
              <a:rPr lang="en-US" sz="2400" dirty="0" err="1"/>
              <a:t>servicable</a:t>
            </a:r>
            <a:endParaRPr lang="en-US" sz="2400" dirty="0"/>
          </a:p>
        </p:txBody>
      </p:sp>
      <p:pic>
        <p:nvPicPr>
          <p:cNvPr id="26" name="Picture 25" descr="A picture containing person, holding, hand&#10;&#10;Description automatically generated">
            <a:extLst>
              <a:ext uri="{FF2B5EF4-FFF2-40B4-BE49-F238E27FC236}">
                <a16:creationId xmlns:a16="http://schemas.microsoft.com/office/drawing/2014/main" id="{49D77664-0CEF-1F3F-06C4-9F28F2873B0F}"/>
              </a:ext>
            </a:extLst>
          </p:cNvPr>
          <p:cNvPicPr>
            <a:picLocks noChangeAspect="1"/>
          </p:cNvPicPr>
          <p:nvPr/>
        </p:nvPicPr>
        <p:blipFill rotWithShape="1">
          <a:blip r:embed="rId5"/>
          <a:srcRect l="22223" t="16599" r="10908" b="16600"/>
          <a:stretch/>
        </p:blipFill>
        <p:spPr>
          <a:xfrm rot="5400000">
            <a:off x="7661733" y="1734216"/>
            <a:ext cx="3643748" cy="2730059"/>
          </a:xfrm>
          <a:prstGeom prst="rect">
            <a:avLst/>
          </a:prstGeom>
        </p:spPr>
      </p:pic>
    </p:spTree>
    <p:custDataLst>
      <p:tags r:id="rId1"/>
    </p:custDataLst>
    <p:extLst>
      <p:ext uri="{BB962C8B-B14F-4D97-AF65-F5344CB8AC3E}">
        <p14:creationId xmlns:p14="http://schemas.microsoft.com/office/powerpoint/2010/main" val="134287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940399F-B399-A1C0-F995-D848EA5E6DD1}"/>
              </a:ext>
            </a:extLst>
          </p:cNvPr>
          <p:cNvSpPr>
            <a:spLocks noGrp="1"/>
          </p:cNvSpPr>
          <p:nvPr>
            <p:ph type="sldNum" idx="12"/>
          </p:nvPr>
        </p:nvSpPr>
        <p:spPr/>
        <p:txBody>
          <a:bodyPr/>
          <a:lstStyle/>
          <a:p>
            <a:fld id="{00000000-1234-1234-1234-123412341234}" type="slidenum">
              <a:rPr lang="en" smtClean="0"/>
              <a:pPr/>
              <a:t>8</a:t>
            </a:fld>
            <a:endParaRPr lang="en"/>
          </a:p>
        </p:txBody>
      </p:sp>
      <p:grpSp>
        <p:nvGrpSpPr>
          <p:cNvPr id="6" name="Group 5">
            <a:extLst>
              <a:ext uri="{FF2B5EF4-FFF2-40B4-BE49-F238E27FC236}">
                <a16:creationId xmlns:a16="http://schemas.microsoft.com/office/drawing/2014/main" id="{BDBB3420-107E-05AB-CA6D-5E74E7A7B731}"/>
              </a:ext>
            </a:extLst>
          </p:cNvPr>
          <p:cNvGrpSpPr/>
          <p:nvPr/>
        </p:nvGrpSpPr>
        <p:grpSpPr>
          <a:xfrm>
            <a:off x="11307433" y="0"/>
            <a:ext cx="818346" cy="793295"/>
            <a:chOff x="1508065" y="4022802"/>
            <a:chExt cx="841783" cy="905733"/>
          </a:xfrm>
        </p:grpSpPr>
        <p:pic>
          <p:nvPicPr>
            <p:cNvPr id="7" name="Picture 10" descr="Translation Requests | Center for American English Language &amp; Culture">
              <a:extLst>
                <a:ext uri="{FF2B5EF4-FFF2-40B4-BE49-F238E27FC236}">
                  <a16:creationId xmlns:a16="http://schemas.microsoft.com/office/drawing/2014/main" id="{EAF64531-FDA3-083F-A7F5-A4CF76ED20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0CB2579-BD78-B592-F046-E425AADAC091}"/>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sp>
        <p:nvSpPr>
          <p:cNvPr id="9" name="Google Shape;88;p12">
            <a:extLst>
              <a:ext uri="{FF2B5EF4-FFF2-40B4-BE49-F238E27FC236}">
                <a16:creationId xmlns:a16="http://schemas.microsoft.com/office/drawing/2014/main" id="{AD4975D0-878E-3519-124C-3B612D5C8F62}"/>
              </a:ext>
            </a:extLst>
          </p:cNvPr>
          <p:cNvSpPr txBox="1">
            <a:spLocks/>
          </p:cNvSpPr>
          <p:nvPr/>
        </p:nvSpPr>
        <p:spPr>
          <a:xfrm>
            <a:off x="1957326" y="3016437"/>
            <a:ext cx="11720574" cy="1136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err="1">
                <a:solidFill>
                  <a:srgbClr val="7030A0"/>
                </a:solidFill>
              </a:rPr>
              <a:t>RetroIoT</a:t>
            </a:r>
            <a:r>
              <a:rPr lang="en-US" b="1" dirty="0">
                <a:solidFill>
                  <a:schemeClr val="accent3"/>
                </a:solidFill>
              </a:rPr>
              <a:t> uses a device’s battery terminals to send additional data non-invasively and enables a new communication end point for IoT devices. </a:t>
            </a:r>
          </a:p>
        </p:txBody>
      </p:sp>
      <p:sp>
        <p:nvSpPr>
          <p:cNvPr id="10" name="Google Shape;88;p12">
            <a:extLst>
              <a:ext uri="{FF2B5EF4-FFF2-40B4-BE49-F238E27FC236}">
                <a16:creationId xmlns:a16="http://schemas.microsoft.com/office/drawing/2014/main" id="{B3B0D2D7-F067-00F4-2D1C-91CD30422AE0}"/>
              </a:ext>
            </a:extLst>
          </p:cNvPr>
          <p:cNvSpPr txBox="1">
            <a:spLocks/>
          </p:cNvSpPr>
          <p:nvPr/>
        </p:nvSpPr>
        <p:spPr>
          <a:xfrm>
            <a:off x="471426" y="1904866"/>
            <a:ext cx="11720574" cy="1136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b="1" dirty="0">
                <a:solidFill>
                  <a:schemeClr val="accent3"/>
                </a:solidFill>
              </a:rPr>
              <a:t>We propose </a:t>
            </a:r>
            <a:r>
              <a:rPr lang="en-US" b="1" dirty="0" err="1">
                <a:solidFill>
                  <a:srgbClr val="7030A0"/>
                </a:solidFill>
              </a:rPr>
              <a:t>RetroIoT</a:t>
            </a:r>
            <a:r>
              <a:rPr lang="en-US" b="1" dirty="0">
                <a:solidFill>
                  <a:schemeClr val="accent3"/>
                </a:solidFill>
              </a:rPr>
              <a:t>, </a:t>
            </a:r>
          </a:p>
        </p:txBody>
      </p:sp>
    </p:spTree>
    <p:extLst>
      <p:ext uri="{BB962C8B-B14F-4D97-AF65-F5344CB8AC3E}">
        <p14:creationId xmlns:p14="http://schemas.microsoft.com/office/powerpoint/2010/main" val="3450750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514E3A4-4FCC-AA05-3AB0-000658AEED02}"/>
              </a:ext>
            </a:extLst>
          </p:cNvPr>
          <p:cNvSpPr>
            <a:spLocks noGrp="1"/>
          </p:cNvSpPr>
          <p:nvPr>
            <p:ph type="sldNum" idx="12"/>
          </p:nvPr>
        </p:nvSpPr>
        <p:spPr/>
        <p:txBody>
          <a:bodyPr/>
          <a:lstStyle/>
          <a:p>
            <a:fld id="{00000000-1234-1234-1234-123412341234}" type="slidenum">
              <a:rPr lang="en" smtClean="0"/>
              <a:pPr/>
              <a:t>9</a:t>
            </a:fld>
            <a:endParaRPr lang="en"/>
          </a:p>
        </p:txBody>
      </p:sp>
      <p:grpSp>
        <p:nvGrpSpPr>
          <p:cNvPr id="7" name="Group 6">
            <a:extLst>
              <a:ext uri="{FF2B5EF4-FFF2-40B4-BE49-F238E27FC236}">
                <a16:creationId xmlns:a16="http://schemas.microsoft.com/office/drawing/2014/main" id="{FE3DD09E-5051-7650-7CCD-C846DD33D026}"/>
              </a:ext>
            </a:extLst>
          </p:cNvPr>
          <p:cNvGrpSpPr/>
          <p:nvPr/>
        </p:nvGrpSpPr>
        <p:grpSpPr>
          <a:xfrm>
            <a:off x="11373654" y="0"/>
            <a:ext cx="818346" cy="793295"/>
            <a:chOff x="1508065" y="4022802"/>
            <a:chExt cx="841783" cy="905733"/>
          </a:xfrm>
        </p:grpSpPr>
        <p:pic>
          <p:nvPicPr>
            <p:cNvPr id="8" name="Picture 10" descr="Translation Requests | Center for American English Language &amp; Culture">
              <a:extLst>
                <a:ext uri="{FF2B5EF4-FFF2-40B4-BE49-F238E27FC236}">
                  <a16:creationId xmlns:a16="http://schemas.microsoft.com/office/drawing/2014/main" id="{6B747139-B37E-F641-150F-84F8D476F6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443" t="2990" r="18444"/>
            <a:stretch/>
          </p:blipFill>
          <p:spPr bwMode="auto">
            <a:xfrm>
              <a:off x="1508065" y="4022802"/>
              <a:ext cx="841782" cy="9057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3DEE424-A50D-5320-E2C7-1A319589FD28}"/>
                </a:ext>
              </a:extLst>
            </p:cNvPr>
            <p:cNvSpPr txBox="1"/>
            <p:nvPr/>
          </p:nvSpPr>
          <p:spPr>
            <a:xfrm>
              <a:off x="1508066" y="4323209"/>
              <a:ext cx="841782" cy="276999"/>
            </a:xfrm>
            <a:prstGeom prst="rect">
              <a:avLst/>
            </a:prstGeom>
            <a:solidFill>
              <a:schemeClr val="bg1"/>
            </a:solidFill>
          </p:spPr>
          <p:txBody>
            <a:bodyPr wrap="square" rtlCol="0">
              <a:spAutoFit/>
            </a:bodyPr>
            <a:lstStyle/>
            <a:p>
              <a:r>
                <a:rPr lang="en-US" sz="1200" b="1" dirty="0">
                  <a:solidFill>
                    <a:srgbClr val="002060"/>
                  </a:solidFill>
                </a:rPr>
                <a:t>Link Lab</a:t>
              </a:r>
            </a:p>
          </p:txBody>
        </p:sp>
      </p:grpSp>
      <p:grpSp>
        <p:nvGrpSpPr>
          <p:cNvPr id="43" name="Group 42">
            <a:extLst>
              <a:ext uri="{FF2B5EF4-FFF2-40B4-BE49-F238E27FC236}">
                <a16:creationId xmlns:a16="http://schemas.microsoft.com/office/drawing/2014/main" id="{6686487C-9BF0-B717-6DFD-4A550DD71B0F}"/>
              </a:ext>
            </a:extLst>
          </p:cNvPr>
          <p:cNvGrpSpPr/>
          <p:nvPr/>
        </p:nvGrpSpPr>
        <p:grpSpPr>
          <a:xfrm>
            <a:off x="7170076" y="2959274"/>
            <a:ext cx="1301344" cy="1301344"/>
            <a:chOff x="7746566" y="1237821"/>
            <a:chExt cx="1301344" cy="1301344"/>
          </a:xfrm>
        </p:grpSpPr>
        <p:pic>
          <p:nvPicPr>
            <p:cNvPr id="44" name="Picture 43" descr="wireless.pdf">
              <a:extLst>
                <a:ext uri="{FF2B5EF4-FFF2-40B4-BE49-F238E27FC236}">
                  <a16:creationId xmlns:a16="http://schemas.microsoft.com/office/drawing/2014/main" id="{D9EC5F0B-33A1-DE4E-99DA-B8D11E9761C4}"/>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20371083">
              <a:off x="7746566" y="1237821"/>
              <a:ext cx="1301344" cy="1301344"/>
            </a:xfrm>
            <a:prstGeom prst="rect">
              <a:avLst/>
            </a:prstGeom>
            <a:noFill/>
          </p:spPr>
        </p:pic>
        <p:cxnSp>
          <p:nvCxnSpPr>
            <p:cNvPr id="45" name="Elbow Connector 44">
              <a:extLst>
                <a:ext uri="{FF2B5EF4-FFF2-40B4-BE49-F238E27FC236}">
                  <a16:creationId xmlns:a16="http://schemas.microsoft.com/office/drawing/2014/main" id="{3A6A4A89-F83E-137E-641C-84E5E53BC99C}"/>
                </a:ext>
              </a:extLst>
            </p:cNvPr>
            <p:cNvCxnSpPr>
              <a:cxnSpLocks/>
            </p:cNvCxnSpPr>
            <p:nvPr/>
          </p:nvCxnSpPr>
          <p:spPr>
            <a:xfrm rot="5400000" flipH="1" flipV="1">
              <a:off x="7836820" y="1914212"/>
              <a:ext cx="562477" cy="311835"/>
            </a:xfrm>
            <a:prstGeom prst="bentConnector3">
              <a:avLst>
                <a:gd name="adj1" fmla="val 3262"/>
              </a:avLst>
            </a:prstGeom>
            <a:ln w="53975"/>
          </p:spPr>
          <p:style>
            <a:lnRef idx="1">
              <a:schemeClr val="accent1"/>
            </a:lnRef>
            <a:fillRef idx="0">
              <a:schemeClr val="accent1"/>
            </a:fillRef>
            <a:effectRef idx="0">
              <a:schemeClr val="accent1"/>
            </a:effectRef>
            <a:fontRef idx="minor">
              <a:schemeClr val="tx1"/>
            </a:fontRef>
          </p:style>
        </p:cxnSp>
      </p:grpSp>
      <p:pic>
        <p:nvPicPr>
          <p:cNvPr id="7170" name="Picture 2" descr="10,072 Sine Wave Stock Photos, Pictures &amp; Royalty-Free Images - iStock">
            <a:extLst>
              <a:ext uri="{FF2B5EF4-FFF2-40B4-BE49-F238E27FC236}">
                <a16:creationId xmlns:a16="http://schemas.microsoft.com/office/drawing/2014/main" id="{A7BD370D-944C-C97D-178D-C3D92CB71E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4813" t="29198" r="18345" b="38753"/>
          <a:stretch/>
        </p:blipFill>
        <p:spPr bwMode="auto">
          <a:xfrm>
            <a:off x="3768248" y="3273244"/>
            <a:ext cx="788889" cy="56483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0589B42A-5B28-6E0B-1C2D-88AC7C2E556F}"/>
              </a:ext>
            </a:extLst>
          </p:cNvPr>
          <p:cNvGrpSpPr/>
          <p:nvPr/>
        </p:nvGrpSpPr>
        <p:grpSpPr>
          <a:xfrm>
            <a:off x="8079915" y="2214308"/>
            <a:ext cx="1880529" cy="2291077"/>
            <a:chOff x="8079915" y="2214308"/>
            <a:chExt cx="1880529" cy="2291077"/>
          </a:xfrm>
        </p:grpSpPr>
        <p:sp>
          <p:nvSpPr>
            <p:cNvPr id="46" name="Right Arrow 45">
              <a:extLst>
                <a:ext uri="{FF2B5EF4-FFF2-40B4-BE49-F238E27FC236}">
                  <a16:creationId xmlns:a16="http://schemas.microsoft.com/office/drawing/2014/main" id="{9227DC38-27EE-002C-12B6-B5D1E517F4C2}"/>
                </a:ext>
              </a:extLst>
            </p:cNvPr>
            <p:cNvSpPr/>
            <p:nvPr/>
          </p:nvSpPr>
          <p:spPr>
            <a:xfrm>
              <a:off x="8689451" y="3775663"/>
              <a:ext cx="1183352" cy="729722"/>
            </a:xfrm>
            <a:prstGeom prst="rightArrow">
              <a:avLst>
                <a:gd name="adj1" fmla="val 50000"/>
                <a:gd name="adj2" fmla="val 55922"/>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CC85624-CD82-88E0-DF54-C0959BFF689F}"/>
                </a:ext>
              </a:extLst>
            </p:cNvPr>
            <p:cNvSpPr/>
            <p:nvPr/>
          </p:nvSpPr>
          <p:spPr>
            <a:xfrm>
              <a:off x="8842371" y="4051810"/>
              <a:ext cx="392102" cy="247017"/>
            </a:xfrm>
            <a:prstGeom prst="rect">
              <a:avLst/>
            </a:prstGeom>
            <a:noFill/>
            <a:ln w="254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FC4E74FC-D21C-542E-6143-119AAB09BE72}"/>
                </a:ext>
              </a:extLst>
            </p:cNvPr>
            <p:cNvSpPr/>
            <p:nvPr/>
          </p:nvSpPr>
          <p:spPr>
            <a:xfrm>
              <a:off x="8931649" y="4078922"/>
              <a:ext cx="76071" cy="180745"/>
            </a:xfrm>
            <a:prstGeom prst="rect">
              <a:avLst/>
            </a:prstGeom>
            <a:solidFill>
              <a:srgbClr val="EE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47A79129-3138-67BB-410B-445285EEAEC6}"/>
                </a:ext>
              </a:extLst>
            </p:cNvPr>
            <p:cNvSpPr txBox="1"/>
            <p:nvPr/>
          </p:nvSpPr>
          <p:spPr>
            <a:xfrm>
              <a:off x="8079915" y="2214308"/>
              <a:ext cx="1041130" cy="984885"/>
            </a:xfrm>
            <a:prstGeom prst="rect">
              <a:avLst/>
            </a:prstGeom>
            <a:noFill/>
          </p:spPr>
          <p:txBody>
            <a:bodyPr wrap="square" tIns="0" bIns="0" rtlCol="0">
              <a:spAutoFit/>
            </a:bodyPr>
            <a:lstStyle/>
            <a:p>
              <a:pPr algn="ctr"/>
              <a:r>
                <a:rPr lang="en-US" sz="1600" dirty="0">
                  <a:solidFill>
                    <a:schemeClr val="tx1">
                      <a:lumMod val="75000"/>
                      <a:lumOff val="25000"/>
                    </a:schemeClr>
                  </a:solidFill>
                </a:rPr>
                <a:t>Battery voltage data packets</a:t>
              </a:r>
            </a:p>
          </p:txBody>
        </p:sp>
        <p:cxnSp>
          <p:nvCxnSpPr>
            <p:cNvPr id="53" name="Straight Arrow Connector 52">
              <a:extLst>
                <a:ext uri="{FF2B5EF4-FFF2-40B4-BE49-F238E27FC236}">
                  <a16:creationId xmlns:a16="http://schemas.microsoft.com/office/drawing/2014/main" id="{301622F2-56D2-E6FE-ED1E-23FA89704311}"/>
                </a:ext>
              </a:extLst>
            </p:cNvPr>
            <p:cNvCxnSpPr>
              <a:cxnSpLocks/>
              <a:stCxn id="52" idx="2"/>
              <a:endCxn id="48" idx="0"/>
            </p:cNvCxnSpPr>
            <p:nvPr/>
          </p:nvCxnSpPr>
          <p:spPr>
            <a:xfrm>
              <a:off x="8600480" y="3199193"/>
              <a:ext cx="369205" cy="879729"/>
            </a:xfrm>
            <a:prstGeom prst="straightConnector1">
              <a:avLst/>
            </a:prstGeom>
            <a:ln>
              <a:solidFill>
                <a:schemeClr val="tx1">
                  <a:lumMod val="85000"/>
                  <a:lumOff val="1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6DE4A0-9C17-3C3F-E16D-C2886EEE3A51}"/>
                </a:ext>
              </a:extLst>
            </p:cNvPr>
            <p:cNvSpPr txBox="1"/>
            <p:nvPr/>
          </p:nvSpPr>
          <p:spPr>
            <a:xfrm>
              <a:off x="8919314" y="3003108"/>
              <a:ext cx="1041130" cy="492443"/>
            </a:xfrm>
            <a:prstGeom prst="rect">
              <a:avLst/>
            </a:prstGeom>
            <a:noFill/>
          </p:spPr>
          <p:txBody>
            <a:bodyPr wrap="square" tIns="0" bIns="0" rtlCol="0">
              <a:spAutoFit/>
            </a:bodyPr>
            <a:lstStyle/>
            <a:p>
              <a:pPr algn="ctr"/>
              <a:r>
                <a:rPr lang="en-US" sz="1600" dirty="0">
                  <a:solidFill>
                    <a:schemeClr val="tx1">
                      <a:lumMod val="75000"/>
                      <a:lumOff val="25000"/>
                    </a:schemeClr>
                  </a:solidFill>
                  <a:latin typeface="Helvetica" pitchFamily="2" charset="0"/>
                </a:rPr>
                <a:t>Covert d</a:t>
              </a:r>
              <a:r>
                <a:rPr lang="en-US" sz="1600" dirty="0">
                  <a:solidFill>
                    <a:schemeClr val="tx1">
                      <a:lumMod val="75000"/>
                      <a:lumOff val="25000"/>
                    </a:schemeClr>
                  </a:solidFill>
                </a:rPr>
                <a:t>ata</a:t>
              </a:r>
            </a:p>
          </p:txBody>
        </p:sp>
        <p:cxnSp>
          <p:nvCxnSpPr>
            <p:cNvPr id="55" name="Straight Arrow Connector 54">
              <a:extLst>
                <a:ext uri="{FF2B5EF4-FFF2-40B4-BE49-F238E27FC236}">
                  <a16:creationId xmlns:a16="http://schemas.microsoft.com/office/drawing/2014/main" id="{C9872101-A083-B747-6707-2C7A0D4F7F05}"/>
                </a:ext>
              </a:extLst>
            </p:cNvPr>
            <p:cNvCxnSpPr>
              <a:cxnSpLocks/>
              <a:stCxn id="54" idx="2"/>
              <a:endCxn id="7177" idx="0"/>
            </p:cNvCxnSpPr>
            <p:nvPr/>
          </p:nvCxnSpPr>
          <p:spPr>
            <a:xfrm flipH="1">
              <a:off x="9083010" y="3495551"/>
              <a:ext cx="356869" cy="583371"/>
            </a:xfrm>
            <a:prstGeom prst="straightConnector1">
              <a:avLst/>
            </a:prstGeom>
            <a:ln>
              <a:solidFill>
                <a:schemeClr val="tx1">
                  <a:lumMod val="85000"/>
                  <a:lumOff val="1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77" name="Rectangle 7176">
              <a:extLst>
                <a:ext uri="{FF2B5EF4-FFF2-40B4-BE49-F238E27FC236}">
                  <a16:creationId xmlns:a16="http://schemas.microsoft.com/office/drawing/2014/main" id="{0508D81B-9481-488E-9872-8290E1CE2347}"/>
                </a:ext>
              </a:extLst>
            </p:cNvPr>
            <p:cNvSpPr/>
            <p:nvPr/>
          </p:nvSpPr>
          <p:spPr>
            <a:xfrm>
              <a:off x="9044974" y="4078922"/>
              <a:ext cx="76071" cy="1807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CE7AF699-9B79-30F4-EF22-41DA4927DAE2}"/>
              </a:ext>
            </a:extLst>
          </p:cNvPr>
          <p:cNvGrpSpPr/>
          <p:nvPr/>
        </p:nvGrpSpPr>
        <p:grpSpPr>
          <a:xfrm>
            <a:off x="10049722" y="2382689"/>
            <a:ext cx="2119603" cy="2177209"/>
            <a:chOff x="10049722" y="2382689"/>
            <a:chExt cx="2119603" cy="2177209"/>
          </a:xfrm>
        </p:grpSpPr>
        <p:pic>
          <p:nvPicPr>
            <p:cNvPr id="60" name="Picture 2" descr="Cloud Computing Computer Icons Clip Art - Clipart Transparent Background  Cloud Png, Png Download - kindpng">
              <a:extLst>
                <a:ext uri="{FF2B5EF4-FFF2-40B4-BE49-F238E27FC236}">
                  <a16:creationId xmlns:a16="http://schemas.microsoft.com/office/drawing/2014/main" id="{F31F1950-918F-1A26-429A-51A2E2D409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9722" y="3313538"/>
              <a:ext cx="2119603" cy="1246360"/>
            </a:xfrm>
            <a:prstGeom prst="rect">
              <a:avLst/>
            </a:prstGeom>
            <a:noFill/>
            <a:extLst>
              <a:ext uri="{909E8E84-426E-40DD-AFC4-6F175D3DCCD1}">
                <a14:hiddenFill xmlns:a14="http://schemas.microsoft.com/office/drawing/2010/main">
                  <a:solidFill>
                    <a:srgbClr val="FFFFFF"/>
                  </a:solidFill>
                </a14:hiddenFill>
              </a:ext>
            </a:extLst>
          </p:spPr>
        </p:pic>
        <p:sp>
          <p:nvSpPr>
            <p:cNvPr id="7179" name="Oval 7178">
              <a:extLst>
                <a:ext uri="{FF2B5EF4-FFF2-40B4-BE49-F238E27FC236}">
                  <a16:creationId xmlns:a16="http://schemas.microsoft.com/office/drawing/2014/main" id="{CD3D53F7-A218-A2F9-AAA7-E2CC9820A7C5}"/>
                </a:ext>
              </a:extLst>
            </p:cNvPr>
            <p:cNvSpPr/>
            <p:nvPr/>
          </p:nvSpPr>
          <p:spPr>
            <a:xfrm>
              <a:off x="11169528" y="3850082"/>
              <a:ext cx="514967" cy="260126"/>
            </a:xfrm>
            <a:prstGeom prst="ellipse">
              <a:avLst/>
            </a:prstGeom>
            <a:noFill/>
            <a:ln>
              <a:solidFill>
                <a:srgbClr val="EE000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0" name="Rectangle 7179">
              <a:extLst>
                <a:ext uri="{FF2B5EF4-FFF2-40B4-BE49-F238E27FC236}">
                  <a16:creationId xmlns:a16="http://schemas.microsoft.com/office/drawing/2014/main" id="{08EF35EC-B8E5-EA69-2CFA-A8DCBB73CDA7}"/>
                </a:ext>
              </a:extLst>
            </p:cNvPr>
            <p:cNvSpPr/>
            <p:nvPr/>
          </p:nvSpPr>
          <p:spPr>
            <a:xfrm>
              <a:off x="11331049" y="3866527"/>
              <a:ext cx="76071" cy="1807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1" name="Rectangle 7180">
              <a:extLst>
                <a:ext uri="{FF2B5EF4-FFF2-40B4-BE49-F238E27FC236}">
                  <a16:creationId xmlns:a16="http://schemas.microsoft.com/office/drawing/2014/main" id="{15003BF2-1CDC-EB8B-AD18-61F281080ADE}"/>
                </a:ext>
              </a:extLst>
            </p:cNvPr>
            <p:cNvSpPr/>
            <p:nvPr/>
          </p:nvSpPr>
          <p:spPr>
            <a:xfrm>
              <a:off x="11432623" y="3866527"/>
              <a:ext cx="76071" cy="1807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3" name="Rectangle 7182">
              <a:extLst>
                <a:ext uri="{FF2B5EF4-FFF2-40B4-BE49-F238E27FC236}">
                  <a16:creationId xmlns:a16="http://schemas.microsoft.com/office/drawing/2014/main" id="{6C59DDCD-D616-3AC8-2BB5-9E7D1162F40A}"/>
                </a:ext>
              </a:extLst>
            </p:cNvPr>
            <p:cNvSpPr/>
            <p:nvPr/>
          </p:nvSpPr>
          <p:spPr>
            <a:xfrm>
              <a:off x="10667564" y="4110208"/>
              <a:ext cx="392103" cy="247017"/>
            </a:xfrm>
            <a:prstGeom prst="rect">
              <a:avLst/>
            </a:prstGeom>
            <a:noFill/>
            <a:ln w="254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6" name="Rectangle 7185">
              <a:extLst>
                <a:ext uri="{FF2B5EF4-FFF2-40B4-BE49-F238E27FC236}">
                  <a16:creationId xmlns:a16="http://schemas.microsoft.com/office/drawing/2014/main" id="{85EA8367-B90A-02BF-0E1B-BCBCB3C4A3F3}"/>
                </a:ext>
              </a:extLst>
            </p:cNvPr>
            <p:cNvSpPr/>
            <p:nvPr/>
          </p:nvSpPr>
          <p:spPr>
            <a:xfrm>
              <a:off x="10725714" y="4140028"/>
              <a:ext cx="76071" cy="180745"/>
            </a:xfrm>
            <a:prstGeom prst="rect">
              <a:avLst/>
            </a:prstGeom>
            <a:solidFill>
              <a:srgbClr val="EE0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87" name="Rectangle 7186">
              <a:extLst>
                <a:ext uri="{FF2B5EF4-FFF2-40B4-BE49-F238E27FC236}">
                  <a16:creationId xmlns:a16="http://schemas.microsoft.com/office/drawing/2014/main" id="{3DE61AB5-F908-DD05-75AA-A6D19237B1BA}"/>
                </a:ext>
              </a:extLst>
            </p:cNvPr>
            <p:cNvSpPr/>
            <p:nvPr/>
          </p:nvSpPr>
          <p:spPr>
            <a:xfrm>
              <a:off x="10827045" y="4131535"/>
              <a:ext cx="76071" cy="18074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8" name="TextBox 7187">
              <a:extLst>
                <a:ext uri="{FF2B5EF4-FFF2-40B4-BE49-F238E27FC236}">
                  <a16:creationId xmlns:a16="http://schemas.microsoft.com/office/drawing/2014/main" id="{97DA4856-8648-2602-F580-0E182450830B}"/>
                </a:ext>
              </a:extLst>
            </p:cNvPr>
            <p:cNvSpPr txBox="1"/>
            <p:nvPr/>
          </p:nvSpPr>
          <p:spPr>
            <a:xfrm>
              <a:off x="10193109" y="2382689"/>
              <a:ext cx="1716373" cy="584775"/>
            </a:xfrm>
            <a:prstGeom prst="rect">
              <a:avLst/>
            </a:prstGeom>
            <a:noFill/>
          </p:spPr>
          <p:txBody>
            <a:bodyPr wrap="square" rtlCol="0">
              <a:spAutoFit/>
            </a:bodyPr>
            <a:lstStyle/>
            <a:p>
              <a:r>
                <a:rPr lang="en-US" sz="1600" dirty="0"/>
                <a:t>Data extracted in cloud</a:t>
              </a:r>
            </a:p>
          </p:txBody>
        </p:sp>
        <p:cxnSp>
          <p:nvCxnSpPr>
            <p:cNvPr id="7189" name="Straight Arrow Connector 7188">
              <a:extLst>
                <a:ext uri="{FF2B5EF4-FFF2-40B4-BE49-F238E27FC236}">
                  <a16:creationId xmlns:a16="http://schemas.microsoft.com/office/drawing/2014/main" id="{3DC16BDE-4EA6-82DC-4809-D967691BF03E}"/>
                </a:ext>
              </a:extLst>
            </p:cNvPr>
            <p:cNvCxnSpPr>
              <a:cxnSpLocks/>
            </p:cNvCxnSpPr>
            <p:nvPr/>
          </p:nvCxnSpPr>
          <p:spPr>
            <a:xfrm>
              <a:off x="10916949" y="2985848"/>
              <a:ext cx="452135" cy="813589"/>
            </a:xfrm>
            <a:prstGeom prst="straightConnector1">
              <a:avLst/>
            </a:prstGeom>
            <a:ln>
              <a:solidFill>
                <a:schemeClr val="tx1">
                  <a:lumMod val="85000"/>
                  <a:lumOff val="1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7192" name="TextBox 7191">
            <a:extLst>
              <a:ext uri="{FF2B5EF4-FFF2-40B4-BE49-F238E27FC236}">
                <a16:creationId xmlns:a16="http://schemas.microsoft.com/office/drawing/2014/main" id="{64070FEC-A297-19EF-8181-CCD41F61B6DD}"/>
              </a:ext>
            </a:extLst>
          </p:cNvPr>
          <p:cNvSpPr txBox="1"/>
          <p:nvPr/>
        </p:nvSpPr>
        <p:spPr>
          <a:xfrm>
            <a:off x="3565533" y="2566207"/>
            <a:ext cx="1159014" cy="738664"/>
          </a:xfrm>
          <a:prstGeom prst="rect">
            <a:avLst/>
          </a:prstGeom>
          <a:noFill/>
        </p:spPr>
        <p:txBody>
          <a:bodyPr wrap="square" tIns="0" bIns="0" rtlCol="0">
            <a:spAutoFit/>
          </a:bodyPr>
          <a:lstStyle/>
          <a:p>
            <a:pPr algn="ctr"/>
            <a:r>
              <a:rPr lang="en-US" sz="1600" dirty="0">
                <a:solidFill>
                  <a:schemeClr val="tx1">
                    <a:lumMod val="75000"/>
                    <a:lumOff val="25000"/>
                  </a:schemeClr>
                </a:solidFill>
              </a:rPr>
              <a:t>Modulated battery voltage</a:t>
            </a:r>
          </a:p>
        </p:txBody>
      </p:sp>
      <p:sp>
        <p:nvSpPr>
          <p:cNvPr id="7195" name="Google Shape;88;p12">
            <a:extLst>
              <a:ext uri="{FF2B5EF4-FFF2-40B4-BE49-F238E27FC236}">
                <a16:creationId xmlns:a16="http://schemas.microsoft.com/office/drawing/2014/main" id="{146A9117-87F4-02CF-0871-B7620E795B6B}"/>
              </a:ext>
            </a:extLst>
          </p:cNvPr>
          <p:cNvSpPr txBox="1">
            <a:spLocks/>
          </p:cNvSpPr>
          <p:nvPr/>
        </p:nvSpPr>
        <p:spPr>
          <a:xfrm>
            <a:off x="124424" y="63589"/>
            <a:ext cx="12187015" cy="11765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1pPr>
            <a:lvl2pPr marR="0" lvl="1"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2pPr>
            <a:lvl3pPr marR="0" lvl="2"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3pPr>
            <a:lvl4pPr marR="0" lvl="3"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4pPr>
            <a:lvl5pPr marR="0" lvl="4"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5pPr>
            <a:lvl6pPr marR="0" lvl="5"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6pPr>
            <a:lvl7pPr marR="0" lvl="6"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7pPr>
            <a:lvl8pPr marR="0" lvl="7"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8pPr>
            <a:lvl9pPr marR="0" lvl="8" algn="l" rtl="0">
              <a:lnSpc>
                <a:spcPct val="100000"/>
              </a:lnSpc>
              <a:spcBef>
                <a:spcPts val="0"/>
              </a:spcBef>
              <a:spcAft>
                <a:spcPts val="0"/>
              </a:spcAft>
              <a:buClr>
                <a:schemeClr val="accent6"/>
              </a:buClr>
              <a:buSzPts val="3200"/>
              <a:buFont typeface="Raleway"/>
              <a:buNone/>
              <a:defRPr sz="3200" b="0" i="0" u="none" strike="noStrike" cap="none">
                <a:solidFill>
                  <a:schemeClr val="accent6"/>
                </a:solidFill>
                <a:latin typeface="Raleway"/>
                <a:ea typeface="Raleway"/>
                <a:cs typeface="Raleway"/>
                <a:sym typeface="Raleway"/>
              </a:defRPr>
            </a:lvl9pPr>
          </a:lstStyle>
          <a:p>
            <a:r>
              <a:rPr lang="en-US" sz="3600" b="1" dirty="0" err="1">
                <a:solidFill>
                  <a:schemeClr val="bg2"/>
                </a:solidFill>
              </a:rPr>
              <a:t>RetroIoT</a:t>
            </a:r>
            <a:r>
              <a:rPr lang="en-US" sz="3600" b="1" dirty="0">
                <a:solidFill>
                  <a:schemeClr val="bg2"/>
                </a:solidFill>
              </a:rPr>
              <a:t> replaces a conventional battery with a </a:t>
            </a:r>
            <a:r>
              <a:rPr lang="en-US" sz="3600" b="1" dirty="0">
                <a:solidFill>
                  <a:srgbClr val="EA670C"/>
                </a:solidFill>
              </a:rPr>
              <a:t>programmable</a:t>
            </a:r>
            <a:r>
              <a:rPr lang="en-US" sz="3600" b="1" dirty="0">
                <a:solidFill>
                  <a:schemeClr val="bg2"/>
                </a:solidFill>
              </a:rPr>
              <a:t> battery</a:t>
            </a:r>
            <a:endParaRPr lang="en-US" sz="3600" dirty="0"/>
          </a:p>
        </p:txBody>
      </p:sp>
      <p:pic>
        <p:nvPicPr>
          <p:cNvPr id="3" name="Picture 2" descr="A picture containing text, electronics, circuit&#10;&#10;Description automatically generated">
            <a:extLst>
              <a:ext uri="{FF2B5EF4-FFF2-40B4-BE49-F238E27FC236}">
                <a16:creationId xmlns:a16="http://schemas.microsoft.com/office/drawing/2014/main" id="{89491C62-DDAA-A736-E4B4-451346557D06}"/>
              </a:ext>
            </a:extLst>
          </p:cNvPr>
          <p:cNvPicPr>
            <a:picLocks noChangeAspect="1"/>
          </p:cNvPicPr>
          <p:nvPr/>
        </p:nvPicPr>
        <p:blipFill>
          <a:blip r:embed="rId8"/>
          <a:stretch>
            <a:fillRect/>
          </a:stretch>
        </p:blipFill>
        <p:spPr>
          <a:xfrm>
            <a:off x="5008148" y="3538992"/>
            <a:ext cx="2257812" cy="1196739"/>
          </a:xfrm>
          <a:prstGeom prst="rect">
            <a:avLst/>
          </a:prstGeom>
        </p:spPr>
      </p:pic>
      <p:pic>
        <p:nvPicPr>
          <p:cNvPr id="4" name="Picture 3" descr="A picture containing text, black, gauge, close&#10;&#10;Description automatically generated">
            <a:extLst>
              <a:ext uri="{FF2B5EF4-FFF2-40B4-BE49-F238E27FC236}">
                <a16:creationId xmlns:a16="http://schemas.microsoft.com/office/drawing/2014/main" id="{1A689018-53F6-AFB5-FF76-6460FCCFA177}"/>
              </a:ext>
            </a:extLst>
          </p:cNvPr>
          <p:cNvPicPr>
            <a:picLocks noChangeAspect="1"/>
          </p:cNvPicPr>
          <p:nvPr/>
        </p:nvPicPr>
        <p:blipFill>
          <a:blip r:embed="rId9"/>
          <a:stretch>
            <a:fillRect/>
          </a:stretch>
        </p:blipFill>
        <p:spPr>
          <a:xfrm>
            <a:off x="5148570" y="3538992"/>
            <a:ext cx="1053046" cy="1053046"/>
          </a:xfrm>
          <a:prstGeom prst="rect">
            <a:avLst/>
          </a:prstGeom>
        </p:spPr>
      </p:pic>
      <p:sp>
        <p:nvSpPr>
          <p:cNvPr id="6" name="TextBox 5">
            <a:extLst>
              <a:ext uri="{FF2B5EF4-FFF2-40B4-BE49-F238E27FC236}">
                <a16:creationId xmlns:a16="http://schemas.microsoft.com/office/drawing/2014/main" id="{2F1C6498-1F78-BA00-5BE3-077BC987B3D2}"/>
              </a:ext>
            </a:extLst>
          </p:cNvPr>
          <p:cNvSpPr txBox="1"/>
          <p:nvPr/>
        </p:nvSpPr>
        <p:spPr>
          <a:xfrm>
            <a:off x="5163927" y="4882473"/>
            <a:ext cx="2075377" cy="246221"/>
          </a:xfrm>
          <a:prstGeom prst="rect">
            <a:avLst/>
          </a:prstGeom>
          <a:noFill/>
        </p:spPr>
        <p:txBody>
          <a:bodyPr wrap="square" tIns="0" bIns="0" rtlCol="0">
            <a:spAutoFit/>
          </a:bodyPr>
          <a:lstStyle/>
          <a:p>
            <a:pPr algn="ctr"/>
            <a:r>
              <a:rPr lang="en-US" sz="1600" dirty="0">
                <a:solidFill>
                  <a:schemeClr val="tx1">
                    <a:lumMod val="75000"/>
                    <a:lumOff val="25000"/>
                  </a:schemeClr>
                </a:solidFill>
              </a:rPr>
              <a:t>COTS IoT Device</a:t>
            </a:r>
          </a:p>
        </p:txBody>
      </p:sp>
      <p:grpSp>
        <p:nvGrpSpPr>
          <p:cNvPr id="33" name="Group 32">
            <a:extLst>
              <a:ext uri="{FF2B5EF4-FFF2-40B4-BE49-F238E27FC236}">
                <a16:creationId xmlns:a16="http://schemas.microsoft.com/office/drawing/2014/main" id="{2B7B7A38-0D72-FA61-C17B-BE79E0A38244}"/>
              </a:ext>
            </a:extLst>
          </p:cNvPr>
          <p:cNvGrpSpPr/>
          <p:nvPr/>
        </p:nvGrpSpPr>
        <p:grpSpPr>
          <a:xfrm>
            <a:off x="0" y="1479456"/>
            <a:ext cx="4862538" cy="4620241"/>
            <a:chOff x="0" y="1479456"/>
            <a:chExt cx="4862538" cy="4620241"/>
          </a:xfrm>
        </p:grpSpPr>
        <p:grpSp>
          <p:nvGrpSpPr>
            <p:cNvPr id="30" name="Group 29">
              <a:extLst>
                <a:ext uri="{FF2B5EF4-FFF2-40B4-BE49-F238E27FC236}">
                  <a16:creationId xmlns:a16="http://schemas.microsoft.com/office/drawing/2014/main" id="{C2E725EE-92C5-408E-BA8F-284AFF74145D}"/>
                </a:ext>
              </a:extLst>
            </p:cNvPr>
            <p:cNvGrpSpPr/>
            <p:nvPr/>
          </p:nvGrpSpPr>
          <p:grpSpPr>
            <a:xfrm>
              <a:off x="0" y="2361103"/>
              <a:ext cx="4862538" cy="3738594"/>
              <a:chOff x="0" y="2361103"/>
              <a:chExt cx="4862538" cy="3738594"/>
            </a:xfrm>
          </p:grpSpPr>
          <p:grpSp>
            <p:nvGrpSpPr>
              <p:cNvPr id="49" name="Group 48">
                <a:extLst>
                  <a:ext uri="{FF2B5EF4-FFF2-40B4-BE49-F238E27FC236}">
                    <a16:creationId xmlns:a16="http://schemas.microsoft.com/office/drawing/2014/main" id="{13D2A96D-3D40-E3FC-3EAB-5DE6CC4247FD}"/>
                  </a:ext>
                </a:extLst>
              </p:cNvPr>
              <p:cNvGrpSpPr/>
              <p:nvPr/>
            </p:nvGrpSpPr>
            <p:grpSpPr>
              <a:xfrm>
                <a:off x="0" y="2361103"/>
                <a:ext cx="4862538" cy="3738594"/>
                <a:chOff x="0" y="2361103"/>
                <a:chExt cx="4862538" cy="3738594"/>
              </a:xfrm>
            </p:grpSpPr>
            <p:cxnSp>
              <p:nvCxnSpPr>
                <p:cNvPr id="28" name="Straight Arrow Connector 27">
                  <a:extLst>
                    <a:ext uri="{FF2B5EF4-FFF2-40B4-BE49-F238E27FC236}">
                      <a16:creationId xmlns:a16="http://schemas.microsoft.com/office/drawing/2014/main" id="{80DF63E2-B514-A1A8-4FCD-1D9E10CDD2E9}"/>
                    </a:ext>
                  </a:extLst>
                </p:cNvPr>
                <p:cNvCxnSpPr>
                  <a:cxnSpLocks/>
                </p:cNvCxnSpPr>
                <p:nvPr/>
              </p:nvCxnSpPr>
              <p:spPr>
                <a:xfrm>
                  <a:off x="3777399" y="4107168"/>
                  <a:ext cx="695782"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Add with solid fill">
                  <a:extLst>
                    <a:ext uri="{FF2B5EF4-FFF2-40B4-BE49-F238E27FC236}">
                      <a16:creationId xmlns:a16="http://schemas.microsoft.com/office/drawing/2014/main" id="{448CBEAA-CEE9-0134-85FA-72354A7E8A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70695" y="3745841"/>
                  <a:ext cx="291843" cy="291843"/>
                </a:xfrm>
                <a:prstGeom prst="rect">
                  <a:avLst/>
                </a:prstGeom>
              </p:spPr>
            </p:pic>
            <p:cxnSp>
              <p:nvCxnSpPr>
                <p:cNvPr id="41" name="Straight Connector 40">
                  <a:extLst>
                    <a:ext uri="{FF2B5EF4-FFF2-40B4-BE49-F238E27FC236}">
                      <a16:creationId xmlns:a16="http://schemas.microsoft.com/office/drawing/2014/main" id="{81AC2373-94A2-8D94-709F-0CF8FF136C27}"/>
                    </a:ext>
                  </a:extLst>
                </p:cNvPr>
                <p:cNvCxnSpPr/>
                <p:nvPr/>
              </p:nvCxnSpPr>
              <p:spPr>
                <a:xfrm>
                  <a:off x="4607884" y="4344584"/>
                  <a:ext cx="223344"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18FE7F17-22BA-9C2F-61BF-802333901C23}"/>
                    </a:ext>
                  </a:extLst>
                </p:cNvPr>
                <p:cNvGrpSpPr/>
                <p:nvPr/>
              </p:nvGrpSpPr>
              <p:grpSpPr>
                <a:xfrm>
                  <a:off x="0" y="2361103"/>
                  <a:ext cx="3692959" cy="3738594"/>
                  <a:chOff x="79162" y="2533655"/>
                  <a:chExt cx="3692959" cy="3738594"/>
                </a:xfrm>
              </p:grpSpPr>
              <p:grpSp>
                <p:nvGrpSpPr>
                  <p:cNvPr id="25" name="Group 24">
                    <a:extLst>
                      <a:ext uri="{FF2B5EF4-FFF2-40B4-BE49-F238E27FC236}">
                        <a16:creationId xmlns:a16="http://schemas.microsoft.com/office/drawing/2014/main" id="{AEC675E1-DF80-E7F7-7C1E-B7D21F85A7E7}"/>
                      </a:ext>
                    </a:extLst>
                  </p:cNvPr>
                  <p:cNvGrpSpPr/>
                  <p:nvPr/>
                </p:nvGrpSpPr>
                <p:grpSpPr>
                  <a:xfrm>
                    <a:off x="1732325" y="3538038"/>
                    <a:ext cx="1542753" cy="749191"/>
                    <a:chOff x="3168748" y="3185183"/>
                    <a:chExt cx="1458459" cy="787114"/>
                  </a:xfrm>
                </p:grpSpPr>
                <p:sp>
                  <p:nvSpPr>
                    <p:cNvPr id="14" name="TextBox 13">
                      <a:extLst>
                        <a:ext uri="{FF2B5EF4-FFF2-40B4-BE49-F238E27FC236}">
                          <a16:creationId xmlns:a16="http://schemas.microsoft.com/office/drawing/2014/main" id="{E0BBAF15-8A04-7615-3D9F-AF868C50A84B}"/>
                        </a:ext>
                      </a:extLst>
                    </p:cNvPr>
                    <p:cNvSpPr txBox="1"/>
                    <p:nvPr/>
                  </p:nvSpPr>
                  <p:spPr>
                    <a:xfrm>
                      <a:off x="3349917" y="3367472"/>
                      <a:ext cx="1181734" cy="400110"/>
                    </a:xfrm>
                    <a:prstGeom prst="rect">
                      <a:avLst/>
                    </a:prstGeom>
                    <a:noFill/>
                  </p:spPr>
                  <p:txBody>
                    <a:bodyPr wrap="none" rtlCol="0">
                      <a:spAutoFit/>
                    </a:bodyPr>
                    <a:lstStyle/>
                    <a:p>
                      <a:r>
                        <a:rPr lang="en-US" sz="2000" dirty="0" err="1"/>
                        <a:t>RetroIoT</a:t>
                      </a:r>
                      <a:endParaRPr lang="en-US" sz="2000" dirty="0"/>
                    </a:p>
                  </p:txBody>
                </p:sp>
                <p:sp>
                  <p:nvSpPr>
                    <p:cNvPr id="24" name="Rectangle 23">
                      <a:extLst>
                        <a:ext uri="{FF2B5EF4-FFF2-40B4-BE49-F238E27FC236}">
                          <a16:creationId xmlns:a16="http://schemas.microsoft.com/office/drawing/2014/main" id="{0EFAAF08-AE30-D060-5DC6-BAA327F0F592}"/>
                        </a:ext>
                      </a:extLst>
                    </p:cNvPr>
                    <p:cNvSpPr/>
                    <p:nvPr/>
                  </p:nvSpPr>
                  <p:spPr>
                    <a:xfrm>
                      <a:off x="3168748" y="3185183"/>
                      <a:ext cx="1458459" cy="787114"/>
                    </a:xfrm>
                    <a:prstGeom prst="rect">
                      <a:avLst/>
                    </a:prstGeom>
                    <a:noFill/>
                    <a:ln w="38100">
                      <a:solidFill>
                        <a:srgbClr val="EA67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194" name="Group 7193">
                    <a:extLst>
                      <a:ext uri="{FF2B5EF4-FFF2-40B4-BE49-F238E27FC236}">
                        <a16:creationId xmlns:a16="http://schemas.microsoft.com/office/drawing/2014/main" id="{E11113D5-0C2E-3582-C2C3-E48B5EDC9699}"/>
                      </a:ext>
                    </a:extLst>
                  </p:cNvPr>
                  <p:cNvGrpSpPr/>
                  <p:nvPr/>
                </p:nvGrpSpPr>
                <p:grpSpPr>
                  <a:xfrm>
                    <a:off x="1775199" y="4312581"/>
                    <a:ext cx="1715386" cy="1416190"/>
                    <a:chOff x="2517521" y="3830233"/>
                    <a:chExt cx="2017780" cy="2079503"/>
                  </a:xfrm>
                </p:grpSpPr>
                <p:grpSp>
                  <p:nvGrpSpPr>
                    <p:cNvPr id="26" name="Group 25">
                      <a:extLst>
                        <a:ext uri="{FF2B5EF4-FFF2-40B4-BE49-F238E27FC236}">
                          <a16:creationId xmlns:a16="http://schemas.microsoft.com/office/drawing/2014/main" id="{9433CE81-07A1-3263-67B6-BB79282538E1}"/>
                        </a:ext>
                      </a:extLst>
                    </p:cNvPr>
                    <p:cNvGrpSpPr/>
                    <p:nvPr/>
                  </p:nvGrpSpPr>
                  <p:grpSpPr>
                    <a:xfrm>
                      <a:off x="2517521" y="4433532"/>
                      <a:ext cx="2017780" cy="1476204"/>
                      <a:chOff x="3057848" y="4282459"/>
                      <a:chExt cx="2017780" cy="1476204"/>
                    </a:xfrm>
                  </p:grpSpPr>
                  <p:grpSp>
                    <p:nvGrpSpPr>
                      <p:cNvPr id="17" name="Graphic 50" descr="Thermometer with solid fill">
                        <a:extLst>
                          <a:ext uri="{FF2B5EF4-FFF2-40B4-BE49-F238E27FC236}">
                            <a16:creationId xmlns:a16="http://schemas.microsoft.com/office/drawing/2014/main" id="{90BFE6CF-9F45-68D7-4B95-70B4DDED2466}"/>
                          </a:ext>
                        </a:extLst>
                      </p:cNvPr>
                      <p:cNvGrpSpPr/>
                      <p:nvPr/>
                    </p:nvGrpSpPr>
                    <p:grpSpPr>
                      <a:xfrm>
                        <a:off x="3299830" y="4416803"/>
                        <a:ext cx="263125" cy="582361"/>
                        <a:chOff x="2413139" y="5523726"/>
                        <a:chExt cx="263125" cy="582361"/>
                      </a:xfrm>
                      <a:solidFill>
                        <a:srgbClr val="000000"/>
                      </a:solidFill>
                    </p:grpSpPr>
                    <p:sp>
                      <p:nvSpPr>
                        <p:cNvPr id="18" name="Freeform: Shape 63">
                          <a:extLst>
                            <a:ext uri="{FF2B5EF4-FFF2-40B4-BE49-F238E27FC236}">
                              <a16:creationId xmlns:a16="http://schemas.microsoft.com/office/drawing/2014/main" id="{8A63D86E-AB35-0C1A-6414-46ACF3FCBE53}"/>
                            </a:ext>
                          </a:extLst>
                        </p:cNvPr>
                        <p:cNvSpPr/>
                        <p:nvPr/>
                      </p:nvSpPr>
                      <p:spPr>
                        <a:xfrm>
                          <a:off x="2413139" y="5523726"/>
                          <a:ext cx="263125" cy="582361"/>
                        </a:xfrm>
                        <a:custGeom>
                          <a:avLst/>
                          <a:gdLst>
                            <a:gd name="connsiteX0" fmla="*/ 131563 w 263125"/>
                            <a:gd name="connsiteY0" fmla="*/ 542924 h 582361"/>
                            <a:gd name="connsiteX1" fmla="*/ 42171 w 263125"/>
                            <a:gd name="connsiteY1" fmla="*/ 471279 h 582361"/>
                            <a:gd name="connsiteX2" fmla="*/ 92125 w 263125"/>
                            <a:gd name="connsiteY2" fmla="*/ 368084 h 582361"/>
                            <a:gd name="connsiteX3" fmla="*/ 92125 w 263125"/>
                            <a:gd name="connsiteY3" fmla="*/ 78875 h 582361"/>
                            <a:gd name="connsiteX4" fmla="*/ 131563 w 263125"/>
                            <a:gd name="connsiteY4" fmla="*/ 39438 h 582361"/>
                            <a:gd name="connsiteX5" fmla="*/ 171000 w 263125"/>
                            <a:gd name="connsiteY5" fmla="*/ 78875 h 582361"/>
                            <a:gd name="connsiteX6" fmla="*/ 171000 w 263125"/>
                            <a:gd name="connsiteY6" fmla="*/ 368084 h 582361"/>
                            <a:gd name="connsiteX7" fmla="*/ 220954 w 263125"/>
                            <a:gd name="connsiteY7" fmla="*/ 471279 h 582361"/>
                            <a:gd name="connsiteX8" fmla="*/ 131563 w 263125"/>
                            <a:gd name="connsiteY8" fmla="*/ 542924 h 582361"/>
                            <a:gd name="connsiteX9" fmla="*/ 131563 w 263125"/>
                            <a:gd name="connsiteY9" fmla="*/ 542924 h 582361"/>
                            <a:gd name="connsiteX10" fmla="*/ 210438 w 263125"/>
                            <a:gd name="connsiteY10" fmla="*/ 345736 h 582361"/>
                            <a:gd name="connsiteX11" fmla="*/ 210438 w 263125"/>
                            <a:gd name="connsiteY11" fmla="*/ 78875 h 582361"/>
                            <a:gd name="connsiteX12" fmla="*/ 131563 w 263125"/>
                            <a:gd name="connsiteY12" fmla="*/ 0 h 582361"/>
                            <a:gd name="connsiteX13" fmla="*/ 52687 w 263125"/>
                            <a:gd name="connsiteY13" fmla="*/ 78875 h 582361"/>
                            <a:gd name="connsiteX14" fmla="*/ 52687 w 263125"/>
                            <a:gd name="connsiteY14" fmla="*/ 345736 h 582361"/>
                            <a:gd name="connsiteX15" fmla="*/ 6677 w 263125"/>
                            <a:gd name="connsiteY15" fmla="*/ 492312 h 582361"/>
                            <a:gd name="connsiteX16" fmla="*/ 131563 w 263125"/>
                            <a:gd name="connsiteY16" fmla="*/ 582361 h 582361"/>
                            <a:gd name="connsiteX17" fmla="*/ 256448 w 263125"/>
                            <a:gd name="connsiteY17" fmla="*/ 492312 h 582361"/>
                            <a:gd name="connsiteX18" fmla="*/ 210438 w 263125"/>
                            <a:gd name="connsiteY18" fmla="*/ 345736 h 58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3125" h="582361">
                              <a:moveTo>
                                <a:pt x="131563" y="542924"/>
                              </a:moveTo>
                              <a:cubicBezTo>
                                <a:pt x="88839" y="542924"/>
                                <a:pt x="51373" y="512688"/>
                                <a:pt x="42171" y="471279"/>
                              </a:cubicBezTo>
                              <a:cubicBezTo>
                                <a:pt x="32311" y="429212"/>
                                <a:pt x="53345" y="386488"/>
                                <a:pt x="92125" y="368084"/>
                              </a:cubicBezTo>
                              <a:lnTo>
                                <a:pt x="92125" y="78875"/>
                              </a:lnTo>
                              <a:cubicBezTo>
                                <a:pt x="92125" y="57184"/>
                                <a:pt x="109872" y="39438"/>
                                <a:pt x="131563" y="39438"/>
                              </a:cubicBezTo>
                              <a:cubicBezTo>
                                <a:pt x="153253" y="39438"/>
                                <a:pt x="171000" y="57184"/>
                                <a:pt x="171000" y="78875"/>
                              </a:cubicBezTo>
                              <a:lnTo>
                                <a:pt x="171000" y="368084"/>
                              </a:lnTo>
                              <a:cubicBezTo>
                                <a:pt x="209780" y="386488"/>
                                <a:pt x="230157" y="429212"/>
                                <a:pt x="220954" y="471279"/>
                              </a:cubicBezTo>
                              <a:cubicBezTo>
                                <a:pt x="211095" y="512688"/>
                                <a:pt x="174287" y="542266"/>
                                <a:pt x="131563" y="542924"/>
                              </a:cubicBezTo>
                              <a:lnTo>
                                <a:pt x="131563" y="542924"/>
                              </a:lnTo>
                              <a:close/>
                              <a:moveTo>
                                <a:pt x="210438" y="345736"/>
                              </a:moveTo>
                              <a:lnTo>
                                <a:pt x="210438" y="78875"/>
                              </a:lnTo>
                              <a:cubicBezTo>
                                <a:pt x="210438" y="35494"/>
                                <a:pt x="174944" y="0"/>
                                <a:pt x="131563" y="0"/>
                              </a:cubicBezTo>
                              <a:cubicBezTo>
                                <a:pt x="88181" y="0"/>
                                <a:pt x="52687" y="34837"/>
                                <a:pt x="52687" y="78875"/>
                              </a:cubicBezTo>
                              <a:lnTo>
                                <a:pt x="52687" y="345736"/>
                              </a:lnTo>
                              <a:cubicBezTo>
                                <a:pt x="7334" y="379915"/>
                                <a:pt x="-11070" y="439072"/>
                                <a:pt x="6677" y="492312"/>
                              </a:cubicBezTo>
                              <a:cubicBezTo>
                                <a:pt x="24424" y="546210"/>
                                <a:pt x="75035" y="582361"/>
                                <a:pt x="131563" y="582361"/>
                              </a:cubicBezTo>
                              <a:cubicBezTo>
                                <a:pt x="188090" y="582361"/>
                                <a:pt x="238701" y="546210"/>
                                <a:pt x="256448" y="492312"/>
                              </a:cubicBezTo>
                              <a:cubicBezTo>
                                <a:pt x="274195" y="439072"/>
                                <a:pt x="255791" y="379915"/>
                                <a:pt x="210438" y="345736"/>
                              </a:cubicBezTo>
                              <a:close/>
                            </a:path>
                          </a:pathLst>
                        </a:custGeom>
                        <a:solidFill>
                          <a:srgbClr val="000000"/>
                        </a:solidFill>
                        <a:ln w="6548" cap="flat">
                          <a:noFill/>
                          <a:prstDash val="solid"/>
                          <a:miter/>
                        </a:ln>
                      </p:spPr>
                      <p:txBody>
                        <a:bodyPr rtlCol="0" anchor="ctr"/>
                        <a:lstStyle/>
                        <a:p>
                          <a:endParaRPr lang="en-US"/>
                        </a:p>
                      </p:txBody>
                    </p:sp>
                    <p:sp>
                      <p:nvSpPr>
                        <p:cNvPr id="19" name="Freeform: Shape 95">
                          <a:extLst>
                            <a:ext uri="{FF2B5EF4-FFF2-40B4-BE49-F238E27FC236}">
                              <a16:creationId xmlns:a16="http://schemas.microsoft.com/office/drawing/2014/main" id="{66A3C233-A901-80E2-F8F5-99E8E25EEB08}"/>
                            </a:ext>
                          </a:extLst>
                        </p:cNvPr>
                        <p:cNvSpPr/>
                        <p:nvPr/>
                      </p:nvSpPr>
                      <p:spPr>
                        <a:xfrm>
                          <a:off x="2479189" y="5736756"/>
                          <a:ext cx="131023" cy="289208"/>
                        </a:xfrm>
                        <a:custGeom>
                          <a:avLst/>
                          <a:gdLst>
                            <a:gd name="connsiteX0" fmla="*/ 78658 w 131023"/>
                            <a:gd name="connsiteY0" fmla="*/ 159065 h 289208"/>
                            <a:gd name="connsiteX1" fmla="*/ 78658 w 131023"/>
                            <a:gd name="connsiteY1" fmla="*/ 0 h 289208"/>
                            <a:gd name="connsiteX2" fmla="*/ 52366 w 131023"/>
                            <a:gd name="connsiteY2" fmla="*/ 0 h 289208"/>
                            <a:gd name="connsiteX3" fmla="*/ 52366 w 131023"/>
                            <a:gd name="connsiteY3" fmla="*/ 159065 h 289208"/>
                            <a:gd name="connsiteX4" fmla="*/ 440 w 131023"/>
                            <a:gd name="connsiteY4" fmla="*/ 230052 h 289208"/>
                            <a:gd name="connsiteX5" fmla="*/ 65512 w 131023"/>
                            <a:gd name="connsiteY5" fmla="*/ 289209 h 289208"/>
                            <a:gd name="connsiteX6" fmla="*/ 130584 w 131023"/>
                            <a:gd name="connsiteY6" fmla="*/ 230052 h 289208"/>
                            <a:gd name="connsiteX7" fmla="*/ 78658 w 131023"/>
                            <a:gd name="connsiteY7" fmla="*/ 159065 h 28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023" h="289208">
                              <a:moveTo>
                                <a:pt x="78658" y="159065"/>
                              </a:moveTo>
                              <a:lnTo>
                                <a:pt x="78658" y="0"/>
                              </a:lnTo>
                              <a:lnTo>
                                <a:pt x="52366" y="0"/>
                              </a:lnTo>
                              <a:lnTo>
                                <a:pt x="52366" y="159065"/>
                              </a:lnTo>
                              <a:cubicBezTo>
                                <a:pt x="19501" y="165638"/>
                                <a:pt x="-3504" y="196531"/>
                                <a:pt x="440" y="230052"/>
                              </a:cubicBezTo>
                              <a:cubicBezTo>
                                <a:pt x="3726" y="263574"/>
                                <a:pt x="31990" y="289209"/>
                                <a:pt x="65512" y="289209"/>
                              </a:cubicBezTo>
                              <a:cubicBezTo>
                                <a:pt x="99034" y="289209"/>
                                <a:pt x="127297" y="263574"/>
                                <a:pt x="130584" y="230052"/>
                              </a:cubicBezTo>
                              <a:cubicBezTo>
                                <a:pt x="134528" y="196531"/>
                                <a:pt x="111522" y="165638"/>
                                <a:pt x="78658" y="159065"/>
                              </a:cubicBezTo>
                              <a:close/>
                            </a:path>
                          </a:pathLst>
                        </a:custGeom>
                        <a:solidFill>
                          <a:srgbClr val="FF0000"/>
                        </a:solidFill>
                        <a:ln w="6548" cap="flat">
                          <a:noFill/>
                          <a:prstDash val="solid"/>
                          <a:miter/>
                        </a:ln>
                      </p:spPr>
                      <p:txBody>
                        <a:bodyPr rtlCol="0" anchor="ctr"/>
                        <a:lstStyle/>
                        <a:p>
                          <a:endParaRPr lang="en-US"/>
                        </a:p>
                      </p:txBody>
                    </p:sp>
                  </p:grpSp>
                  <p:pic>
                    <p:nvPicPr>
                      <p:cNvPr id="21" name="Graphic 20" descr="Tag outline">
                        <a:extLst>
                          <a:ext uri="{FF2B5EF4-FFF2-40B4-BE49-F238E27FC236}">
                            <a16:creationId xmlns:a16="http://schemas.microsoft.com/office/drawing/2014/main" id="{E6D0307F-6678-0AED-FA68-A3D5BECEDD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23548" y="4282459"/>
                        <a:ext cx="787453" cy="787455"/>
                      </a:xfrm>
                      <a:prstGeom prst="rect">
                        <a:avLst/>
                      </a:prstGeom>
                    </p:spPr>
                  </p:pic>
                  <p:sp>
                    <p:nvSpPr>
                      <p:cNvPr id="22" name="TextBox 21">
                        <a:extLst>
                          <a:ext uri="{FF2B5EF4-FFF2-40B4-BE49-F238E27FC236}">
                            <a16:creationId xmlns:a16="http://schemas.microsoft.com/office/drawing/2014/main" id="{91414700-84CD-A74D-F7CB-5C97916BC024}"/>
                          </a:ext>
                        </a:extLst>
                      </p:cNvPr>
                      <p:cNvSpPr txBox="1"/>
                      <p:nvPr/>
                    </p:nvSpPr>
                    <p:spPr>
                      <a:xfrm>
                        <a:off x="3057848" y="4965274"/>
                        <a:ext cx="1148941" cy="768285"/>
                      </a:xfrm>
                      <a:prstGeom prst="rect">
                        <a:avLst/>
                      </a:prstGeom>
                      <a:noFill/>
                    </p:spPr>
                    <p:txBody>
                      <a:bodyPr wrap="square" rtlCol="0">
                        <a:spAutoFit/>
                      </a:bodyPr>
                      <a:lstStyle/>
                      <a:p>
                        <a:r>
                          <a:rPr lang="en-US" sz="1400" dirty="0"/>
                          <a:t>New sensor</a:t>
                        </a:r>
                      </a:p>
                    </p:txBody>
                  </p:sp>
                  <p:sp>
                    <p:nvSpPr>
                      <p:cNvPr id="23" name="TextBox 22">
                        <a:extLst>
                          <a:ext uri="{FF2B5EF4-FFF2-40B4-BE49-F238E27FC236}">
                            <a16:creationId xmlns:a16="http://schemas.microsoft.com/office/drawing/2014/main" id="{B69E498C-7441-654E-1CED-1761D169A968}"/>
                          </a:ext>
                        </a:extLst>
                      </p:cNvPr>
                      <p:cNvSpPr txBox="1"/>
                      <p:nvPr/>
                    </p:nvSpPr>
                    <p:spPr>
                      <a:xfrm>
                        <a:off x="3842162" y="4990376"/>
                        <a:ext cx="1233466" cy="768287"/>
                      </a:xfrm>
                      <a:prstGeom prst="rect">
                        <a:avLst/>
                      </a:prstGeom>
                      <a:noFill/>
                    </p:spPr>
                    <p:txBody>
                      <a:bodyPr wrap="square" rtlCol="0">
                        <a:spAutoFit/>
                      </a:bodyPr>
                      <a:lstStyle/>
                      <a:p>
                        <a:r>
                          <a:rPr lang="en-US" sz="1400" dirty="0"/>
                          <a:t>Metadata</a:t>
                        </a:r>
                        <a:br>
                          <a:rPr lang="en-US" sz="1400" dirty="0"/>
                        </a:br>
                        <a:r>
                          <a:rPr lang="en-US" sz="1400" dirty="0"/>
                          <a:t> tag</a:t>
                        </a:r>
                      </a:p>
                    </p:txBody>
                  </p:sp>
                </p:grpSp>
                <p:cxnSp>
                  <p:nvCxnSpPr>
                    <p:cNvPr id="29" name="Straight Arrow Connector 28">
                      <a:extLst>
                        <a:ext uri="{FF2B5EF4-FFF2-40B4-BE49-F238E27FC236}">
                          <a16:creationId xmlns:a16="http://schemas.microsoft.com/office/drawing/2014/main" id="{19079627-472C-5DC7-4AD8-D1427EE1E831}"/>
                        </a:ext>
                      </a:extLst>
                    </p:cNvPr>
                    <p:cNvCxnSpPr>
                      <a:cxnSpLocks/>
                    </p:cNvCxnSpPr>
                    <p:nvPr/>
                  </p:nvCxnSpPr>
                  <p:spPr>
                    <a:xfrm flipV="1">
                      <a:off x="2918158" y="3830233"/>
                      <a:ext cx="347890" cy="702951"/>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CE10AE6-4BF9-0E06-1DD5-D0D7BA7C30A3}"/>
                        </a:ext>
                      </a:extLst>
                    </p:cNvPr>
                    <p:cNvCxnSpPr>
                      <a:cxnSpLocks/>
                    </p:cNvCxnSpPr>
                    <p:nvPr/>
                  </p:nvCxnSpPr>
                  <p:spPr>
                    <a:xfrm flipH="1" flipV="1">
                      <a:off x="3266049" y="3830233"/>
                      <a:ext cx="412897" cy="680428"/>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5DED465-17A3-1174-7D71-9B61AD300988}"/>
                      </a:ext>
                    </a:extLst>
                  </p:cNvPr>
                  <p:cNvGrpSpPr/>
                  <p:nvPr/>
                </p:nvGrpSpPr>
                <p:grpSpPr>
                  <a:xfrm>
                    <a:off x="79162" y="2533655"/>
                    <a:ext cx="3692959" cy="3738594"/>
                    <a:chOff x="446324" y="1941500"/>
                    <a:chExt cx="3308176" cy="3320343"/>
                  </a:xfrm>
                </p:grpSpPr>
                <p:sp>
                  <p:nvSpPr>
                    <p:cNvPr id="15" name="Oval 14">
                      <a:extLst>
                        <a:ext uri="{FF2B5EF4-FFF2-40B4-BE49-F238E27FC236}">
                          <a16:creationId xmlns:a16="http://schemas.microsoft.com/office/drawing/2014/main" id="{AEDAE2BE-C4D4-C495-5B1C-8D800EA06A1D}"/>
                        </a:ext>
                      </a:extLst>
                    </p:cNvPr>
                    <p:cNvSpPr/>
                    <p:nvPr/>
                  </p:nvSpPr>
                  <p:spPr>
                    <a:xfrm>
                      <a:off x="446324" y="1941500"/>
                      <a:ext cx="3308176" cy="3320343"/>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2DF2A023-75CC-7A2E-2ACE-7EC14A685F7D}"/>
                        </a:ext>
                      </a:extLst>
                    </p:cNvPr>
                    <p:cNvSpPr/>
                    <p:nvPr/>
                  </p:nvSpPr>
                  <p:spPr>
                    <a:xfrm>
                      <a:off x="557784" y="2047861"/>
                      <a:ext cx="3087014" cy="3097752"/>
                    </a:xfrm>
                    <a:prstGeom prst="ellipse">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grpSp>
          <p:cxnSp>
            <p:nvCxnSpPr>
              <p:cNvPr id="12" name="Straight Arrow Connector 11">
                <a:extLst>
                  <a:ext uri="{FF2B5EF4-FFF2-40B4-BE49-F238E27FC236}">
                    <a16:creationId xmlns:a16="http://schemas.microsoft.com/office/drawing/2014/main" id="{20EA355D-3EFC-5F9F-BD54-35A82BCADE3F}"/>
                  </a:ext>
                </a:extLst>
              </p:cNvPr>
              <p:cNvCxnSpPr>
                <a:cxnSpLocks/>
              </p:cNvCxnSpPr>
              <p:nvPr/>
            </p:nvCxnSpPr>
            <p:spPr>
              <a:xfrm>
                <a:off x="1371600" y="3740081"/>
                <a:ext cx="281563" cy="0"/>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1AC3388A-47D1-BE5B-6E33-C88E581474AC}"/>
                </a:ext>
              </a:extLst>
            </p:cNvPr>
            <p:cNvSpPr txBox="1"/>
            <p:nvPr/>
          </p:nvSpPr>
          <p:spPr>
            <a:xfrm>
              <a:off x="971223" y="1479456"/>
              <a:ext cx="2308445" cy="707886"/>
            </a:xfrm>
            <a:prstGeom prst="rect">
              <a:avLst/>
            </a:prstGeom>
            <a:noFill/>
          </p:spPr>
          <p:txBody>
            <a:bodyPr wrap="square" rtlCol="0">
              <a:spAutoFit/>
            </a:bodyPr>
            <a:lstStyle/>
            <a:p>
              <a:r>
                <a:rPr lang="en-US" sz="2000" b="1" dirty="0">
                  <a:solidFill>
                    <a:srgbClr val="00B050"/>
                  </a:solidFill>
                </a:rPr>
                <a:t>programmable “smart” battery</a:t>
              </a:r>
              <a:endParaRPr lang="en-US" sz="2000" dirty="0">
                <a:solidFill>
                  <a:srgbClr val="00B050"/>
                </a:solidFill>
              </a:endParaRPr>
            </a:p>
          </p:txBody>
        </p:sp>
      </p:grpSp>
    </p:spTree>
    <p:custDataLst>
      <p:tags r:id="rId1"/>
    </p:custDataLst>
    <p:extLst>
      <p:ext uri="{BB962C8B-B14F-4D97-AF65-F5344CB8AC3E}">
        <p14:creationId xmlns:p14="http://schemas.microsoft.com/office/powerpoint/2010/main" val="375548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4.07407E-6 L -0.3927 -0.02963 " pathEditMode="relative" rAng="0" ptsTypes="AA">
                                      <p:cBhvr>
                                        <p:cTn id="6" dur="2000" fill="hold"/>
                                        <p:tgtEl>
                                          <p:spTgt spid="4"/>
                                        </p:tgtEl>
                                        <p:attrNameLst>
                                          <p:attrName>ppt_x</p:attrName>
                                          <p:attrName>ppt_y</p:attrName>
                                        </p:attrNameLst>
                                      </p:cBhvr>
                                      <p:rCtr x="-19635" y="-1481"/>
                                    </p:animMotion>
                                  </p:childTnLst>
                                </p:cTn>
                              </p:par>
                            </p:childTnLst>
                          </p:cTn>
                        </p:par>
                        <p:par>
                          <p:cTn id="7" fill="hold">
                            <p:stCondLst>
                              <p:cond delay="2000"/>
                            </p:stCondLst>
                            <p:childTnLst>
                              <p:par>
                                <p:cTn id="8" presetID="1" presetClass="entr" presetSubtype="0" fill="hold" nodeType="afterEffect">
                                  <p:stCondLst>
                                    <p:cond delay="500"/>
                                  </p:stCondLst>
                                  <p:childTnLst>
                                    <p:set>
                                      <p:cBhvr>
                                        <p:cTn id="9" dur="1" fill="hold">
                                          <p:stCondLst>
                                            <p:cond delay="0"/>
                                          </p:stCondLst>
                                        </p:cTn>
                                        <p:tgtEl>
                                          <p:spTgt spid="3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19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1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7|2.8|37.3"/>
</p:tagLst>
</file>

<file path=ppt/tags/tag10.xml><?xml version="1.0" encoding="utf-8"?>
<p:tagLst xmlns:a="http://schemas.openxmlformats.org/drawingml/2006/main" xmlns:r="http://schemas.openxmlformats.org/officeDocument/2006/relationships" xmlns:p="http://schemas.openxmlformats.org/presentationml/2006/main">
  <p:tag name="TIMING" val="|32.1|1.5|7.9|0.6"/>
</p:tagLst>
</file>

<file path=ppt/tags/tag11.xml><?xml version="1.0" encoding="utf-8"?>
<p:tagLst xmlns:a="http://schemas.openxmlformats.org/drawingml/2006/main" xmlns:r="http://schemas.openxmlformats.org/officeDocument/2006/relationships" xmlns:p="http://schemas.openxmlformats.org/presentationml/2006/main">
  <p:tag name="TIMING" val="|0.7|0.5"/>
</p:tagLst>
</file>

<file path=ppt/tags/tag12.xml><?xml version="1.0" encoding="utf-8"?>
<p:tagLst xmlns:a="http://schemas.openxmlformats.org/drawingml/2006/main" xmlns:r="http://schemas.openxmlformats.org/officeDocument/2006/relationships" xmlns:p="http://schemas.openxmlformats.org/presentationml/2006/main">
  <p:tag name="TIMING" val="|12.5|17.4"/>
</p:tagLst>
</file>

<file path=ppt/tags/tag13.xml><?xml version="1.0" encoding="utf-8"?>
<p:tagLst xmlns:a="http://schemas.openxmlformats.org/drawingml/2006/main" xmlns:r="http://schemas.openxmlformats.org/officeDocument/2006/relationships" xmlns:p="http://schemas.openxmlformats.org/presentationml/2006/main">
  <p:tag name="TIMING" val="|20.7|15.1"/>
</p:tagLst>
</file>

<file path=ppt/tags/tag14.xml><?xml version="1.0" encoding="utf-8"?>
<p:tagLst xmlns:a="http://schemas.openxmlformats.org/drawingml/2006/main" xmlns:r="http://schemas.openxmlformats.org/officeDocument/2006/relationships" xmlns:p="http://schemas.openxmlformats.org/presentationml/2006/main">
  <p:tag name="TIMING" val="|2.2|0.6|0.3"/>
</p:tagLst>
</file>

<file path=ppt/tags/tag15.xml><?xml version="1.0" encoding="utf-8"?>
<p:tagLst xmlns:a="http://schemas.openxmlformats.org/drawingml/2006/main" xmlns:r="http://schemas.openxmlformats.org/officeDocument/2006/relationships" xmlns:p="http://schemas.openxmlformats.org/presentationml/2006/main">
  <p:tag name="TIMING" val="|8.2|9.8"/>
</p:tagLst>
</file>

<file path=ppt/tags/tag2.xml><?xml version="1.0" encoding="utf-8"?>
<p:tagLst xmlns:a="http://schemas.openxmlformats.org/drawingml/2006/main" xmlns:r="http://schemas.openxmlformats.org/officeDocument/2006/relationships" xmlns:p="http://schemas.openxmlformats.org/presentationml/2006/main">
  <p:tag name="TIMING" val="|10.2|20.1"/>
</p:tagLst>
</file>

<file path=ppt/tags/tag3.xml><?xml version="1.0" encoding="utf-8"?>
<p:tagLst xmlns:a="http://schemas.openxmlformats.org/drawingml/2006/main" xmlns:r="http://schemas.openxmlformats.org/officeDocument/2006/relationships" xmlns:p="http://schemas.openxmlformats.org/presentationml/2006/main">
  <p:tag name="TIMING" val="|9.7|8.2|15.3|14"/>
</p:tagLst>
</file>

<file path=ppt/tags/tag4.xml><?xml version="1.0" encoding="utf-8"?>
<p:tagLst xmlns:a="http://schemas.openxmlformats.org/drawingml/2006/main" xmlns:r="http://schemas.openxmlformats.org/officeDocument/2006/relationships" xmlns:p="http://schemas.openxmlformats.org/presentationml/2006/main">
  <p:tag name="TIMING" val="|12.6|22.9|10.9"/>
</p:tagLst>
</file>

<file path=ppt/tags/tag5.xml><?xml version="1.0" encoding="utf-8"?>
<p:tagLst xmlns:a="http://schemas.openxmlformats.org/drawingml/2006/main" xmlns:r="http://schemas.openxmlformats.org/officeDocument/2006/relationships" xmlns:p="http://schemas.openxmlformats.org/presentationml/2006/main">
  <p:tag name="TIMING" val="|15"/>
</p:tagLst>
</file>

<file path=ppt/tags/tag6.xml><?xml version="1.0" encoding="utf-8"?>
<p:tagLst xmlns:a="http://schemas.openxmlformats.org/drawingml/2006/main" xmlns:r="http://schemas.openxmlformats.org/officeDocument/2006/relationships" xmlns:p="http://schemas.openxmlformats.org/presentationml/2006/main">
  <p:tag name="TIMING" val="|8.5"/>
</p:tagLst>
</file>

<file path=ppt/tags/tag7.xml><?xml version="1.0" encoding="utf-8"?>
<p:tagLst xmlns:a="http://schemas.openxmlformats.org/drawingml/2006/main" xmlns:r="http://schemas.openxmlformats.org/officeDocument/2006/relationships" xmlns:p="http://schemas.openxmlformats.org/presentationml/2006/main">
  <p:tag name="TIMING" val="|7.4|13.5|6.8|3.4|2.8"/>
</p:tagLst>
</file>

<file path=ppt/tags/tag8.xml><?xml version="1.0" encoding="utf-8"?>
<p:tagLst xmlns:a="http://schemas.openxmlformats.org/drawingml/2006/main" xmlns:r="http://schemas.openxmlformats.org/officeDocument/2006/relationships" xmlns:p="http://schemas.openxmlformats.org/presentationml/2006/main">
  <p:tag name="TIMING" val="|6.7|3.4|6.8|16.9|7.6"/>
</p:tagLst>
</file>

<file path=ppt/tags/tag9.xml><?xml version="1.0" encoding="utf-8"?>
<p:tagLst xmlns:a="http://schemas.openxmlformats.org/drawingml/2006/main" xmlns:r="http://schemas.openxmlformats.org/officeDocument/2006/relationships" xmlns:p="http://schemas.openxmlformats.org/presentationml/2006/main">
  <p:tag name="TIMING" val="|12.3|10.9|7.3"/>
</p:tagLst>
</file>

<file path=ppt/theme/theme1.xml><?xml version="1.0" encoding="utf-8"?>
<a:theme xmlns:a="http://schemas.openxmlformats.org/drawingml/2006/main" name="Theme1">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7F2D9315-FC8B-B24C-B936-DEE7A01D22CE}" vid="{656B90FF-318A-224C-B777-906FB703EB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7962</TotalTime>
  <Words>1732</Words>
  <Application>Microsoft Macintosh PowerPoint</Application>
  <PresentationFormat>Widescreen</PresentationFormat>
  <Paragraphs>304</Paragraphs>
  <Slides>25</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 Math</vt:lpstr>
      <vt:lpstr>Helvetica</vt:lpstr>
      <vt:lpstr>Lato</vt:lpstr>
      <vt:lpstr>Raleway</vt:lpstr>
      <vt:lpstr>Times New Roman</vt:lpstr>
      <vt:lpstr>Theme1</vt:lpstr>
      <vt:lpstr>RetroIoT: Retrofitting Internet of Things Deployments by Hiding Data in Battery Readings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Saoda, Nurani (ns8nf)</dc:creator>
  <cp:lastModifiedBy>Saoda, Nurani (ns8nf)</cp:lastModifiedBy>
  <cp:revision>50</cp:revision>
  <dcterms:created xsi:type="dcterms:W3CDTF">2022-09-14T07:04:41Z</dcterms:created>
  <dcterms:modified xsi:type="dcterms:W3CDTF">2022-10-17T08:34:26Z</dcterms:modified>
</cp:coreProperties>
</file>